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9" r:id="rId3"/>
    <p:sldId id="268" r:id="rId4"/>
    <p:sldId id="257" r:id="rId5"/>
    <p:sldId id="258" r:id="rId6"/>
    <p:sldId id="259" r:id="rId7"/>
    <p:sldId id="260" r:id="rId8"/>
    <p:sldId id="261" r:id="rId9"/>
    <p:sldId id="288" r:id="rId10"/>
    <p:sldId id="262" r:id="rId11"/>
    <p:sldId id="270" r:id="rId12"/>
    <p:sldId id="272" r:id="rId13"/>
    <p:sldId id="271" r:id="rId14"/>
    <p:sldId id="285" r:id="rId15"/>
    <p:sldId id="276" r:id="rId16"/>
    <p:sldId id="277" r:id="rId17"/>
    <p:sldId id="274" r:id="rId18"/>
    <p:sldId id="289" r:id="rId19"/>
    <p:sldId id="265" r:id="rId20"/>
    <p:sldId id="279" r:id="rId21"/>
    <p:sldId id="280" r:id="rId22"/>
    <p:sldId id="282" r:id="rId23"/>
    <p:sldId id="263" r:id="rId24"/>
    <p:sldId id="278" r:id="rId25"/>
    <p:sldId id="287" r:id="rId26"/>
    <p:sldId id="267" r:id="rId27"/>
    <p:sldId id="283" r:id="rId28"/>
    <p:sldId id="284" r:id="rId2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7" autoAdjust="0"/>
    <p:restoredTop sz="94660"/>
  </p:normalViewPr>
  <p:slideViewPr>
    <p:cSldViewPr>
      <p:cViewPr varScale="1">
        <p:scale>
          <a:sx n="107" d="100"/>
          <a:sy n="107" d="100"/>
        </p:scale>
        <p:origin x="-11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2D96-D986-479B-B416-8E1CB2D64832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3BA7F-4898-4DB6-A1FB-58A39A71662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61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B8C798-21CA-4950-B2B9-3EB37080B2BE}" type="slidenum">
              <a:rPr lang="nl-NL"/>
              <a:pPr/>
              <a:t>4</a:t>
            </a:fld>
            <a:endParaRPr lang="nl-NL"/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E81C96-CAFE-4EF3-AB02-068121CED1D4}" type="slidenum">
              <a:rPr lang="nl-NL"/>
              <a:pPr/>
              <a:t>23</a:t>
            </a:fld>
            <a:endParaRPr lang="nl-NL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7238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403DC5-DA62-4A63-B439-5B80B83665C2}" type="slidenum">
              <a:rPr lang="nl-NL"/>
              <a:pPr/>
              <a:t>5</a:t>
            </a:fld>
            <a:endParaRPr lang="nl-NL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6DFFBA-645F-4E89-9B83-7EF5FD8ACFD4}" type="slidenum">
              <a:rPr lang="nl-NL"/>
              <a:pPr/>
              <a:t>6</a:t>
            </a:fld>
            <a:endParaRPr lang="nl-NL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72662A-5B95-4F9B-8CEC-78FB94F3691F}" type="slidenum">
              <a:rPr lang="nl-NL"/>
              <a:pPr/>
              <a:t>7</a:t>
            </a:fld>
            <a:endParaRPr lang="nl-NL"/>
          </a:p>
        </p:txBody>
      </p:sp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2A78D3-3C49-4B5C-B01E-94811BF9732E}" type="slidenum">
              <a:rPr lang="nl-NL"/>
              <a:pPr/>
              <a:t>8</a:t>
            </a:fld>
            <a:endParaRPr lang="nl-NL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53C109-74AF-46DC-9E90-F6C8FD82B14E}" type="slidenum">
              <a:rPr lang="nl-NL"/>
              <a:pPr/>
              <a:t>10</a:t>
            </a:fld>
            <a:endParaRPr lang="nl-NL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059A1F-1EB7-45FA-BFBF-F99C06773698}" type="slidenum">
              <a:rPr lang="nl-NL"/>
              <a:pPr/>
              <a:t>20</a:t>
            </a:fld>
            <a:endParaRPr lang="nl-NL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466673-FEF7-445D-8439-34F8703573FF}" type="slidenum">
              <a:rPr lang="nl-NL"/>
              <a:pPr/>
              <a:t>21</a:t>
            </a:fld>
            <a:endParaRPr lang="nl-NL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A3C244-AD40-4C9C-8D6D-CA95065086A6}" type="slidenum">
              <a:rPr lang="nl-NL"/>
              <a:pPr/>
              <a:t>22</a:t>
            </a:fld>
            <a:endParaRPr lang="nl-NL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7238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FBF7-85E7-40AE-907A-85A18AF6D010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3461-B7EB-4EF0-A5C5-DE14048245F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FBF7-85E7-40AE-907A-85A18AF6D010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3461-B7EB-4EF0-A5C5-DE14048245F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FBF7-85E7-40AE-907A-85A18AF6D010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3461-B7EB-4EF0-A5C5-DE14048245F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FBF7-85E7-40AE-907A-85A18AF6D010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3461-B7EB-4EF0-A5C5-DE14048245F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FBF7-85E7-40AE-907A-85A18AF6D010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3461-B7EB-4EF0-A5C5-DE14048245F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FBF7-85E7-40AE-907A-85A18AF6D010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3461-B7EB-4EF0-A5C5-DE14048245F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FBF7-85E7-40AE-907A-85A18AF6D010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3461-B7EB-4EF0-A5C5-DE14048245F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FBF7-85E7-40AE-907A-85A18AF6D010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3461-B7EB-4EF0-A5C5-DE14048245F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FBF7-85E7-40AE-907A-85A18AF6D010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3461-B7EB-4EF0-A5C5-DE14048245F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FBF7-85E7-40AE-907A-85A18AF6D010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3461-B7EB-4EF0-A5C5-DE14048245F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FBF7-85E7-40AE-907A-85A18AF6D010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3461-B7EB-4EF0-A5C5-DE14048245F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FBF7-85E7-40AE-907A-85A18AF6D010}" type="datetimeFigureOut">
              <a:rPr lang="nl-NL" smtClean="0"/>
              <a:pPr/>
              <a:t>6-3-2015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83461-B7EB-4EF0-A5C5-DE14048245F3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b="19721"/>
          <a:stretch>
            <a:fillRect/>
          </a:stretch>
        </p:blipFill>
        <p:spPr bwMode="auto">
          <a:xfrm>
            <a:off x="0" y="1601416"/>
            <a:ext cx="9144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kstvak 7"/>
          <p:cNvSpPr txBox="1"/>
          <p:nvPr/>
        </p:nvSpPr>
        <p:spPr>
          <a:xfrm>
            <a:off x="179512" y="188640"/>
            <a:ext cx="85689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err="1" smtClean="0">
                <a:latin typeface="Impact" pitchFamily="34" charset="0"/>
              </a:rPr>
              <a:t>Skulls</a:t>
            </a:r>
            <a:r>
              <a:rPr lang="nl-NL" sz="4400" dirty="0" smtClean="0">
                <a:latin typeface="Impact" pitchFamily="34" charset="0"/>
              </a:rPr>
              <a:t> and </a:t>
            </a:r>
            <a:r>
              <a:rPr lang="nl-NL" sz="4400" dirty="0" err="1" smtClean="0">
                <a:latin typeface="Impact" pitchFamily="34" charset="0"/>
              </a:rPr>
              <a:t>skullduggery</a:t>
            </a:r>
            <a:endParaRPr lang="nl-NL" sz="4400" dirty="0" smtClean="0">
              <a:latin typeface="Impact" pitchFamily="34" charset="0"/>
            </a:endParaRPr>
          </a:p>
          <a:p>
            <a:pPr algn="ctr"/>
            <a:endParaRPr lang="nl-NL" sz="1000" dirty="0" smtClean="0">
              <a:latin typeface="Impact" pitchFamily="34" charset="0"/>
            </a:endParaRPr>
          </a:p>
          <a:p>
            <a:pPr algn="ctr"/>
            <a:r>
              <a:rPr lang="nl-NL" sz="2800" dirty="0" smtClean="0">
                <a:latin typeface="Impact" pitchFamily="34" charset="0"/>
              </a:rPr>
              <a:t>The </a:t>
            </a:r>
            <a:r>
              <a:rPr lang="nl-NL" sz="2800" dirty="0" err="1" smtClean="0">
                <a:latin typeface="Impact" pitchFamily="34" charset="0"/>
              </a:rPr>
              <a:t>continuing</a:t>
            </a:r>
            <a:r>
              <a:rPr lang="nl-NL" sz="2800" dirty="0" smtClean="0">
                <a:latin typeface="Impact" pitchFamily="34" charset="0"/>
              </a:rPr>
              <a:t> </a:t>
            </a:r>
            <a:r>
              <a:rPr lang="nl-NL" sz="2800" dirty="0" err="1" smtClean="0">
                <a:latin typeface="Impact" pitchFamily="34" charset="0"/>
              </a:rPr>
              <a:t>controversy</a:t>
            </a:r>
            <a:r>
              <a:rPr lang="nl-NL" sz="2800" dirty="0" smtClean="0">
                <a:latin typeface="Impact" pitchFamily="34" charset="0"/>
              </a:rPr>
              <a:t>  </a:t>
            </a:r>
            <a:r>
              <a:rPr lang="nl-NL" sz="2800" dirty="0" err="1" smtClean="0">
                <a:latin typeface="Impact" pitchFamily="34" charset="0"/>
              </a:rPr>
              <a:t>surrounding</a:t>
            </a:r>
            <a:r>
              <a:rPr lang="nl-NL" sz="2800" dirty="0" smtClean="0">
                <a:latin typeface="Impact" pitchFamily="34" charset="0"/>
              </a:rPr>
              <a:t> the return and </a:t>
            </a:r>
            <a:r>
              <a:rPr lang="nl-NL" sz="2800" dirty="0" err="1" smtClean="0">
                <a:latin typeface="Impact" pitchFamily="34" charset="0"/>
              </a:rPr>
              <a:t>retention</a:t>
            </a:r>
            <a:r>
              <a:rPr lang="nl-NL" sz="2800" dirty="0" smtClean="0">
                <a:latin typeface="Impact" pitchFamily="34" charset="0"/>
              </a:rPr>
              <a:t>  of </a:t>
            </a:r>
            <a:r>
              <a:rPr lang="nl-NL" sz="2800" dirty="0" err="1" smtClean="0">
                <a:latin typeface="Impact" pitchFamily="34" charset="0"/>
              </a:rPr>
              <a:t>Nambian</a:t>
            </a:r>
            <a:r>
              <a:rPr lang="nl-NL" sz="2800" dirty="0" smtClean="0">
                <a:latin typeface="Impact" pitchFamily="34" charset="0"/>
              </a:rPr>
              <a:t> </a:t>
            </a:r>
            <a:r>
              <a:rPr lang="nl-NL" sz="2800" dirty="0" err="1" smtClean="0">
                <a:latin typeface="Impact" pitchFamily="34" charset="0"/>
              </a:rPr>
              <a:t>skulls</a:t>
            </a:r>
            <a:r>
              <a:rPr lang="nl-NL" sz="2800" dirty="0" smtClean="0">
                <a:latin typeface="Impact" pitchFamily="34" charset="0"/>
              </a:rPr>
              <a:t> </a:t>
            </a:r>
            <a:r>
              <a:rPr lang="nl-NL" sz="2800" dirty="0" err="1" smtClean="0">
                <a:latin typeface="Impact" pitchFamily="34" charset="0"/>
              </a:rPr>
              <a:t>from</a:t>
            </a:r>
            <a:r>
              <a:rPr lang="nl-NL" sz="2800" dirty="0" smtClean="0">
                <a:latin typeface="Impact" pitchFamily="34" charset="0"/>
              </a:rPr>
              <a:t> </a:t>
            </a:r>
            <a:r>
              <a:rPr lang="nl-NL" sz="2800" dirty="0" err="1" smtClean="0">
                <a:latin typeface="Impact" pitchFamily="34" charset="0"/>
              </a:rPr>
              <a:t>Germany</a:t>
            </a:r>
            <a:endParaRPr lang="nl-NL" sz="2800" dirty="0">
              <a:latin typeface="Impact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619672" y="5733256"/>
            <a:ext cx="612068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dirty="0" err="1" smtClean="0">
                <a:solidFill>
                  <a:schemeClr val="bg1"/>
                </a:solidFill>
                <a:latin typeface="Impact" pitchFamily="34" charset="0"/>
              </a:rPr>
              <a:t>Leonor</a:t>
            </a:r>
            <a:r>
              <a:rPr lang="nl-NL" sz="2800" dirty="0" smtClean="0">
                <a:solidFill>
                  <a:schemeClr val="bg1"/>
                </a:solidFill>
                <a:latin typeface="Impact" pitchFamily="34" charset="0"/>
              </a:rPr>
              <a:t> Jonker</a:t>
            </a:r>
          </a:p>
          <a:p>
            <a:pPr algn="ctr"/>
            <a:r>
              <a:rPr lang="nl-NL" sz="2800" dirty="0" smtClean="0">
                <a:solidFill>
                  <a:schemeClr val="bg1"/>
                </a:solidFill>
                <a:latin typeface="Impact" pitchFamily="34" charset="0"/>
              </a:rPr>
              <a:t>Universiteit van Utrecht</a:t>
            </a:r>
            <a:endParaRPr lang="nl-NL" sz="28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endParaRPr lang="nl-NL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4576801"/>
          </a:xfrm>
          <a:ln/>
        </p:spPr>
        <p:txBody>
          <a:bodyPr/>
          <a:lstStyle/>
          <a:p>
            <a:endParaRPr lang="nl-NL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760" y="334115"/>
            <a:ext cx="5132160" cy="332386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405136"/>
            <a:ext cx="4154448" cy="5125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8022257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kstvak 3"/>
          <p:cNvSpPr txBox="1"/>
          <p:nvPr/>
        </p:nvSpPr>
        <p:spPr>
          <a:xfrm>
            <a:off x="539552" y="602128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Impact" pitchFamily="34" charset="0"/>
              </a:rPr>
              <a:t>Rudolf </a:t>
            </a:r>
            <a:r>
              <a:rPr lang="nl-NL" sz="2400" dirty="0" err="1" smtClean="0">
                <a:latin typeface="Impact" pitchFamily="34" charset="0"/>
              </a:rPr>
              <a:t>Virchow</a:t>
            </a:r>
            <a:r>
              <a:rPr lang="nl-NL" sz="2400" dirty="0" smtClean="0">
                <a:latin typeface="Impact" pitchFamily="34" charset="0"/>
              </a:rPr>
              <a:t> in </a:t>
            </a:r>
            <a:r>
              <a:rPr lang="nl-NL" sz="2400" dirty="0" err="1" smtClean="0">
                <a:latin typeface="Impact" pitchFamily="34" charset="0"/>
              </a:rPr>
              <a:t>in</a:t>
            </a:r>
            <a:r>
              <a:rPr lang="nl-NL" sz="2400" dirty="0" smtClean="0">
                <a:latin typeface="Impact" pitchFamily="34" charset="0"/>
              </a:rPr>
              <a:t> the </a:t>
            </a:r>
            <a:r>
              <a:rPr lang="nl-NL" sz="2400" dirty="0" err="1" smtClean="0">
                <a:latin typeface="Impact" pitchFamily="34" charset="0"/>
              </a:rPr>
              <a:t>Pathological</a:t>
            </a:r>
            <a:r>
              <a:rPr lang="nl-NL" sz="2400" dirty="0" smtClean="0">
                <a:latin typeface="Impact" pitchFamily="34" charset="0"/>
              </a:rPr>
              <a:t> </a:t>
            </a:r>
            <a:r>
              <a:rPr lang="nl-NL" sz="2400" dirty="0" err="1" smtClean="0">
                <a:latin typeface="Impact" pitchFamily="34" charset="0"/>
              </a:rPr>
              <a:t>Institute</a:t>
            </a:r>
            <a:r>
              <a:rPr lang="nl-NL" sz="2400" dirty="0" smtClean="0">
                <a:latin typeface="Impact" pitchFamily="34" charset="0"/>
              </a:rPr>
              <a:t>, Berlin</a:t>
            </a:r>
            <a:endParaRPr lang="nl-NL" sz="24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2656"/>
            <a:ext cx="6875809" cy="537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kstvak 2"/>
          <p:cNvSpPr txBox="1"/>
          <p:nvPr/>
        </p:nvSpPr>
        <p:spPr>
          <a:xfrm>
            <a:off x="1475656" y="5877272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latin typeface="Impact" pitchFamily="34" charset="0"/>
              </a:rPr>
              <a:t>Museum </a:t>
            </a:r>
            <a:r>
              <a:rPr lang="nl-NL" sz="2400" dirty="0" err="1" smtClean="0">
                <a:latin typeface="Impact" pitchFamily="34" charset="0"/>
              </a:rPr>
              <a:t>für</a:t>
            </a:r>
            <a:r>
              <a:rPr lang="nl-NL" sz="2400" dirty="0" smtClean="0">
                <a:latin typeface="Impact" pitchFamily="34" charset="0"/>
              </a:rPr>
              <a:t> </a:t>
            </a:r>
            <a:r>
              <a:rPr lang="nl-NL" sz="2400" dirty="0" err="1" smtClean="0">
                <a:latin typeface="Impact" pitchFamily="34" charset="0"/>
              </a:rPr>
              <a:t>Völkerkunde</a:t>
            </a:r>
            <a:r>
              <a:rPr lang="nl-NL" sz="2400" dirty="0" smtClean="0">
                <a:latin typeface="Impact" pitchFamily="34" charset="0"/>
              </a:rPr>
              <a:t>, Berlin</a:t>
            </a:r>
            <a:endParaRPr lang="nl-NL" sz="24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344816" cy="569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kstvak 2"/>
          <p:cNvSpPr txBox="1"/>
          <p:nvPr/>
        </p:nvSpPr>
        <p:spPr>
          <a:xfrm>
            <a:off x="683568" y="609329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 smtClean="0">
                <a:latin typeface="Impact" pitchFamily="34" charset="0"/>
              </a:rPr>
              <a:t>Anthropologist</a:t>
            </a:r>
            <a:r>
              <a:rPr lang="nl-NL" sz="2400" dirty="0" smtClean="0">
                <a:latin typeface="Impact" pitchFamily="34" charset="0"/>
              </a:rPr>
              <a:t> Kleiweg de Zwaan in </a:t>
            </a:r>
            <a:r>
              <a:rPr lang="nl-NL" sz="2400" dirty="0" err="1" smtClean="0">
                <a:latin typeface="Impact" pitchFamily="34" charset="0"/>
              </a:rPr>
              <a:t>Tenganan</a:t>
            </a:r>
            <a:r>
              <a:rPr lang="nl-NL" sz="2400" dirty="0" smtClean="0">
                <a:latin typeface="Impact" pitchFamily="34" charset="0"/>
              </a:rPr>
              <a:t>, 1939</a:t>
            </a:r>
            <a:endParaRPr lang="nl-NL" sz="24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5832648" cy="516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00808"/>
            <a:ext cx="3516871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vak 4"/>
          <p:cNvSpPr txBox="1"/>
          <p:nvPr/>
        </p:nvSpPr>
        <p:spPr>
          <a:xfrm>
            <a:off x="1475656" y="573325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 dirty="0" err="1" smtClean="0">
                <a:latin typeface="Impact" pitchFamily="34" charset="0"/>
              </a:rPr>
              <a:t>Eugen</a:t>
            </a:r>
            <a:r>
              <a:rPr lang="nl-NL" sz="3600" dirty="0" smtClean="0">
                <a:latin typeface="Impact" pitchFamily="34" charset="0"/>
              </a:rPr>
              <a:t> </a:t>
            </a:r>
            <a:r>
              <a:rPr lang="nl-NL" sz="3600" dirty="0" err="1" smtClean="0">
                <a:latin typeface="Impact" pitchFamily="34" charset="0"/>
              </a:rPr>
              <a:t>Fischer</a:t>
            </a:r>
            <a:endParaRPr lang="nl-NL" sz="36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botswanabeckons.com/cache/com_zoo/images/elnigro2_e8ee6df19b8467232d4abd674bee3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221088"/>
            <a:ext cx="4486143" cy="226236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63888" y="404664"/>
            <a:ext cx="5580112" cy="1143000"/>
          </a:xfrm>
        </p:spPr>
        <p:txBody>
          <a:bodyPr>
            <a:noAutofit/>
          </a:bodyPr>
          <a:lstStyle/>
          <a:p>
            <a:pPr algn="l"/>
            <a:r>
              <a:rPr lang="nl-NL" sz="3600" dirty="0" err="1" smtClean="0">
                <a:latin typeface="Impact" pitchFamily="34" charset="0"/>
              </a:rPr>
              <a:t>Precedents</a:t>
            </a:r>
            <a:r>
              <a:rPr lang="nl-NL" sz="3600" dirty="0" smtClean="0">
                <a:latin typeface="Impact" pitchFamily="34" charset="0"/>
              </a:rPr>
              <a:t>:  El </a:t>
            </a:r>
            <a:r>
              <a:rPr lang="nl-NL" sz="3600" dirty="0" err="1" smtClean="0">
                <a:latin typeface="Impact" pitchFamily="34" charset="0"/>
              </a:rPr>
              <a:t>Negro</a:t>
            </a:r>
            <a:r>
              <a:rPr lang="nl-NL" sz="3600" dirty="0" smtClean="0">
                <a:latin typeface="Impact" pitchFamily="34" charset="0"/>
              </a:rPr>
              <a:t> (2000)</a:t>
            </a:r>
            <a:endParaRPr lang="nl-NL" sz="3600" dirty="0">
              <a:latin typeface="Impact" pitchFamily="34" charset="0"/>
            </a:endParaRPr>
          </a:p>
        </p:txBody>
      </p:sp>
      <p:pic>
        <p:nvPicPr>
          <p:cNvPr id="4" name="Tijdelijke aanduiding voor inhoud 3" descr="elneg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476672"/>
            <a:ext cx="3063974" cy="5919041"/>
          </a:xfrm>
        </p:spPr>
      </p:pic>
      <p:pic>
        <p:nvPicPr>
          <p:cNvPr id="5" name="Picture 2" descr="http://news.bbc.co.uk/olmedia/955000/images/_956410_bushman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484784"/>
            <a:ext cx="4177647" cy="2506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 descr="https://i0.wp.com/m2.paperblog.com/i/48/480484/storia-di-saartjie-baartman-simbolo-di-schiav-L-x0H-V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4036" name="AutoShape 4" descr="https://i0.wp.com/m2.paperblog.com/i/48/480484/storia-di-saartjie-baartman-simbolo-di-schiav-L-x0H-V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4038" name="AutoShape 6" descr="https://i0.wp.com/m2.paperblog.com/i/48/480484/storia-di-saartjie-baartman-simbolo-di-schiav-L-x0H-V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3008222" cy="483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Afbeelding 5" descr="Baartman placq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96752"/>
            <a:ext cx="3708911" cy="530223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259632" y="54868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latin typeface="Impact" pitchFamily="34" charset="0"/>
              </a:rPr>
              <a:t>Sara (</a:t>
            </a:r>
            <a:r>
              <a:rPr lang="nl-NL" sz="3600" dirty="0" err="1" smtClean="0">
                <a:latin typeface="Impact" pitchFamily="34" charset="0"/>
              </a:rPr>
              <a:t>Saartjie</a:t>
            </a:r>
            <a:r>
              <a:rPr lang="nl-NL" sz="3600" dirty="0" smtClean="0">
                <a:latin typeface="Impact" pitchFamily="34" charset="0"/>
              </a:rPr>
              <a:t>) </a:t>
            </a:r>
            <a:r>
              <a:rPr lang="nl-NL" sz="3600" dirty="0" err="1" smtClean="0">
                <a:latin typeface="Impact" pitchFamily="34" charset="0"/>
              </a:rPr>
              <a:t>Baartman</a:t>
            </a:r>
            <a:r>
              <a:rPr lang="nl-NL" sz="3600" dirty="0" smtClean="0">
                <a:latin typeface="Impact" pitchFamily="34" charset="0"/>
              </a:rPr>
              <a:t> (2002)</a:t>
            </a:r>
            <a:endParaRPr lang="nl-NL" sz="36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nl-NL" sz="3600" dirty="0" smtClean="0">
                <a:latin typeface="Impact" pitchFamily="34" charset="0"/>
              </a:rPr>
              <a:t>Charité </a:t>
            </a:r>
            <a:r>
              <a:rPr lang="nl-NL" sz="3600" dirty="0" err="1" smtClean="0">
                <a:latin typeface="Impact" pitchFamily="34" charset="0"/>
              </a:rPr>
              <a:t>human</a:t>
            </a:r>
            <a:r>
              <a:rPr lang="nl-NL" sz="3600" dirty="0" smtClean="0">
                <a:latin typeface="Impact" pitchFamily="34" charset="0"/>
              </a:rPr>
              <a:t> </a:t>
            </a:r>
            <a:r>
              <a:rPr lang="nl-NL" sz="3600" dirty="0" err="1" smtClean="0">
                <a:latin typeface="Impact" pitchFamily="34" charset="0"/>
              </a:rPr>
              <a:t>remains</a:t>
            </a:r>
            <a:r>
              <a:rPr lang="nl-NL" sz="3600" dirty="0" smtClean="0">
                <a:latin typeface="Impact" pitchFamily="34" charset="0"/>
              </a:rPr>
              <a:t> project</a:t>
            </a:r>
            <a:endParaRPr lang="nl-NL" sz="3600" dirty="0">
              <a:latin typeface="Impact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nl-NL" dirty="0"/>
          </a:p>
        </p:txBody>
      </p:sp>
      <p:pic>
        <p:nvPicPr>
          <p:cNvPr id="4" name="Afbeelding 3" descr="Return skul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340768"/>
            <a:ext cx="8029434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nl-NL" sz="3600" dirty="0" smtClean="0">
                <a:latin typeface="Impact" pitchFamily="34" charset="0"/>
              </a:rPr>
              <a:t>2011:  </a:t>
            </a:r>
            <a:r>
              <a:rPr lang="nl-NL" sz="3600" dirty="0" err="1" smtClean="0">
                <a:latin typeface="Impact" pitchFamily="34" charset="0"/>
              </a:rPr>
              <a:t>repatriation</a:t>
            </a:r>
            <a:r>
              <a:rPr lang="nl-NL" sz="3600" dirty="0" smtClean="0">
                <a:latin typeface="Impact" pitchFamily="34" charset="0"/>
              </a:rPr>
              <a:t> of </a:t>
            </a:r>
            <a:r>
              <a:rPr lang="nl-NL" sz="3600" dirty="0" err="1" smtClean="0">
                <a:latin typeface="Impact" pitchFamily="34" charset="0"/>
              </a:rPr>
              <a:t>first</a:t>
            </a:r>
            <a:r>
              <a:rPr lang="nl-NL" sz="3600" dirty="0" smtClean="0">
                <a:latin typeface="Impact" pitchFamily="34" charset="0"/>
              </a:rPr>
              <a:t> 20 </a:t>
            </a:r>
            <a:r>
              <a:rPr lang="nl-NL" sz="3600" dirty="0" err="1" smtClean="0">
                <a:latin typeface="Impact" pitchFamily="34" charset="0"/>
              </a:rPr>
              <a:t>skulls</a:t>
            </a:r>
            <a:endParaRPr lang="nl-NL" sz="3600" dirty="0">
              <a:latin typeface="Impact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502129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latin typeface="Impact" pitchFamily="34" charset="0"/>
              </a:rPr>
              <a:t>‘</a:t>
            </a:r>
            <a:r>
              <a:rPr lang="nl-NL" sz="3600" dirty="0" err="1" smtClean="0">
                <a:latin typeface="Impact" pitchFamily="34" charset="0"/>
              </a:rPr>
              <a:t>Reparations</a:t>
            </a:r>
            <a:r>
              <a:rPr lang="nl-NL" sz="3600" dirty="0" smtClean="0">
                <a:latin typeface="Impact" pitchFamily="34" charset="0"/>
              </a:rPr>
              <a:t> </a:t>
            </a:r>
            <a:r>
              <a:rPr lang="nl-NL" sz="3600" dirty="0" err="1" smtClean="0">
                <a:latin typeface="Impact" pitchFamily="34" charset="0"/>
              </a:rPr>
              <a:t>now</a:t>
            </a:r>
            <a:r>
              <a:rPr lang="nl-NL" sz="3600" dirty="0" smtClean="0">
                <a:latin typeface="Impact" pitchFamily="34" charset="0"/>
              </a:rPr>
              <a:t>’, Windhoek 2011</a:t>
            </a:r>
            <a:r>
              <a:rPr lang="nl-NL" dirty="0" smtClean="0"/>
              <a:t>.</a:t>
            </a:r>
            <a:endParaRPr lang="nl-NL" dirty="0"/>
          </a:p>
        </p:txBody>
      </p:sp>
      <p:pic>
        <p:nvPicPr>
          <p:cNvPr id="1331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48464" cy="492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cuments\2015_RMA Modern History\RMA scriptie_Herero\Return skulls draped in Namibian 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7056784" cy="5153456"/>
          </a:xfrm>
          <a:prstGeom prst="rect">
            <a:avLst/>
          </a:prstGeom>
          <a:noFill/>
        </p:spPr>
      </p:pic>
      <p:sp>
        <p:nvSpPr>
          <p:cNvPr id="3" name="Tekstvak 2"/>
          <p:cNvSpPr txBox="1"/>
          <p:nvPr/>
        </p:nvSpPr>
        <p:spPr>
          <a:xfrm>
            <a:off x="539552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 smtClean="0">
                <a:latin typeface="Impact" pitchFamily="34" charset="0"/>
              </a:rPr>
              <a:t>2011: return of 20 </a:t>
            </a:r>
            <a:r>
              <a:rPr lang="nl-NL" sz="3600" dirty="0" err="1" smtClean="0">
                <a:latin typeface="Impact" pitchFamily="34" charset="0"/>
              </a:rPr>
              <a:t>Herero</a:t>
            </a:r>
            <a:r>
              <a:rPr lang="nl-NL" sz="3600" dirty="0" smtClean="0">
                <a:latin typeface="Impact" pitchFamily="34" charset="0"/>
              </a:rPr>
              <a:t> and </a:t>
            </a:r>
            <a:r>
              <a:rPr lang="nl-NL" sz="3600" dirty="0" err="1" smtClean="0">
                <a:latin typeface="Impact" pitchFamily="34" charset="0"/>
              </a:rPr>
              <a:t>Nama</a:t>
            </a:r>
            <a:r>
              <a:rPr lang="nl-NL" sz="3600" dirty="0" smtClean="0">
                <a:latin typeface="Impact" pitchFamily="34" charset="0"/>
              </a:rPr>
              <a:t> </a:t>
            </a:r>
            <a:r>
              <a:rPr lang="nl-NL" sz="3600" dirty="0" err="1" smtClean="0">
                <a:latin typeface="Impact" pitchFamily="34" charset="0"/>
              </a:rPr>
              <a:t>skulls</a:t>
            </a:r>
            <a:r>
              <a:rPr lang="nl-NL" sz="3600" dirty="0" smtClean="0">
                <a:latin typeface="Impact" pitchFamily="34" charset="0"/>
              </a:rPr>
              <a:t> </a:t>
            </a:r>
            <a:endParaRPr lang="nl-NL" sz="36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NL" sz="3600" dirty="0">
                <a:latin typeface="Impact" pitchFamily="32" charset="0"/>
              </a:rPr>
              <a:t>The </a:t>
            </a:r>
            <a:r>
              <a:rPr lang="nl-NL" sz="3600" dirty="0" err="1">
                <a:latin typeface="Impact" pitchFamily="32" charset="0"/>
              </a:rPr>
              <a:t>quest</a:t>
            </a:r>
            <a:r>
              <a:rPr lang="nl-NL" sz="3600" dirty="0">
                <a:latin typeface="Impact" pitchFamily="32" charset="0"/>
              </a:rPr>
              <a:t> </a:t>
            </a:r>
            <a:r>
              <a:rPr lang="nl-NL" sz="3600" dirty="0" err="1">
                <a:latin typeface="Impact" pitchFamily="32" charset="0"/>
              </a:rPr>
              <a:t>for</a:t>
            </a:r>
            <a:r>
              <a:rPr lang="nl-NL" sz="3600" dirty="0">
                <a:latin typeface="Impact" pitchFamily="32" charset="0"/>
              </a:rPr>
              <a:t> </a:t>
            </a:r>
            <a:r>
              <a:rPr lang="nl-NL" sz="3600" dirty="0" err="1">
                <a:latin typeface="Impact" pitchFamily="32" charset="0"/>
              </a:rPr>
              <a:t>recompense</a:t>
            </a:r>
            <a:endParaRPr lang="nl-NL" sz="3600" dirty="0">
              <a:latin typeface="Impact" pitchFamily="32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4576801"/>
          </a:xfrm>
          <a:ln/>
        </p:spPr>
        <p:txBody>
          <a:bodyPr/>
          <a:lstStyle/>
          <a:p>
            <a:endParaRPr lang="nl-NL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5040" y="1306218"/>
            <a:ext cx="6857280" cy="491379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NL" sz="3600" dirty="0" err="1">
                <a:latin typeface="Impact" pitchFamily="32" charset="0"/>
              </a:rPr>
              <a:t>Herero</a:t>
            </a:r>
            <a:r>
              <a:rPr lang="nl-NL" sz="3600" dirty="0">
                <a:latin typeface="Impact" pitchFamily="32" charset="0"/>
              </a:rPr>
              <a:t> </a:t>
            </a:r>
            <a:r>
              <a:rPr lang="nl-NL" sz="3600" dirty="0" err="1">
                <a:latin typeface="Impact" pitchFamily="32" charset="0"/>
              </a:rPr>
              <a:t>Reparations</a:t>
            </a:r>
            <a:r>
              <a:rPr lang="nl-NL" sz="3600" dirty="0">
                <a:latin typeface="Impact" pitchFamily="32" charset="0"/>
              </a:rPr>
              <a:t> </a:t>
            </a:r>
            <a:r>
              <a:rPr lang="nl-NL" sz="3600" dirty="0" err="1">
                <a:latin typeface="Impact" pitchFamily="32" charset="0"/>
              </a:rPr>
              <a:t>Corporation</a:t>
            </a:r>
            <a:endParaRPr lang="nl-NL" sz="3600" dirty="0">
              <a:latin typeface="Impact" pitchFamily="32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4576801"/>
          </a:xfrm>
          <a:ln/>
        </p:spPr>
        <p:txBody>
          <a:bodyPr/>
          <a:lstStyle/>
          <a:p>
            <a:endParaRPr lang="nl-NL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280" y="1268760"/>
            <a:ext cx="7098740" cy="488644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5280" cy="1142040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NL" sz="3600" dirty="0" err="1">
                <a:latin typeface="Impact" pitchFamily="32" charset="0"/>
              </a:rPr>
              <a:t>Independence</a:t>
            </a:r>
            <a:r>
              <a:rPr lang="nl-NL" sz="3600" dirty="0">
                <a:latin typeface="Impact" pitchFamily="32" charset="0"/>
              </a:rPr>
              <a:t> </a:t>
            </a:r>
            <a:r>
              <a:rPr lang="nl-NL" sz="3600" dirty="0" err="1">
                <a:latin typeface="Impact" pitchFamily="32" charset="0"/>
              </a:rPr>
              <a:t>Memorial</a:t>
            </a:r>
            <a:r>
              <a:rPr lang="nl-NL" sz="3600" dirty="0">
                <a:latin typeface="Impact" pitchFamily="32" charset="0"/>
              </a:rPr>
              <a:t> Museum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8225280" cy="4549438"/>
          </a:xfrm>
          <a:ln/>
        </p:spPr>
        <p:txBody>
          <a:bodyPr/>
          <a:lstStyle/>
          <a:p>
            <a:endParaRPr lang="nl-NL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360" y="1255812"/>
            <a:ext cx="7748640" cy="527671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5280" cy="1142040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NL" sz="3600" dirty="0" err="1">
                <a:latin typeface="Impact" pitchFamily="32" charset="0"/>
              </a:rPr>
              <a:t>March</a:t>
            </a:r>
            <a:r>
              <a:rPr lang="nl-NL" sz="3600" dirty="0">
                <a:latin typeface="Impact" pitchFamily="32" charset="0"/>
              </a:rPr>
              <a:t> 2014: </a:t>
            </a:r>
            <a:r>
              <a:rPr lang="nl-NL" sz="3600" dirty="0" err="1" smtClean="0">
                <a:latin typeface="Impact" pitchFamily="32" charset="0"/>
              </a:rPr>
              <a:t>second</a:t>
            </a:r>
            <a:r>
              <a:rPr lang="nl-NL" sz="3600" dirty="0" smtClean="0">
                <a:latin typeface="Impact" pitchFamily="32" charset="0"/>
              </a:rPr>
              <a:t> </a:t>
            </a:r>
            <a:r>
              <a:rPr lang="nl-NL" sz="3600" dirty="0" err="1" smtClean="0">
                <a:latin typeface="Impact" pitchFamily="32" charset="0"/>
              </a:rPr>
              <a:t>repatriation</a:t>
            </a:r>
            <a:endParaRPr lang="nl-NL" sz="3600" dirty="0">
              <a:latin typeface="Impact" pitchFamily="32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8225280" cy="4549438"/>
          </a:xfrm>
          <a:ln/>
        </p:spPr>
        <p:txBody>
          <a:bodyPr/>
          <a:lstStyle/>
          <a:p>
            <a:endParaRPr lang="nl-NL" dirty="0"/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24744"/>
            <a:ext cx="6768752" cy="507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kstvak 5"/>
          <p:cNvSpPr txBox="1"/>
          <p:nvPr/>
        </p:nvSpPr>
        <p:spPr>
          <a:xfrm>
            <a:off x="2051720" y="6237312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 smtClean="0">
                <a:latin typeface="Impact" pitchFamily="34" charset="0"/>
              </a:rPr>
              <a:t>Photo: </a:t>
            </a:r>
            <a:r>
              <a:rPr lang="nl-NL" sz="2400" dirty="0" err="1" smtClean="0">
                <a:latin typeface="Impact" pitchFamily="34" charset="0"/>
              </a:rPr>
              <a:t>Larissa</a:t>
            </a:r>
            <a:r>
              <a:rPr lang="nl-NL" sz="2400" dirty="0" smtClean="0">
                <a:latin typeface="Impact" pitchFamily="34" charset="0"/>
              </a:rPr>
              <a:t> </a:t>
            </a:r>
            <a:r>
              <a:rPr lang="nl-NL" sz="2400" dirty="0" err="1" smtClean="0">
                <a:latin typeface="Impact" pitchFamily="34" charset="0"/>
              </a:rPr>
              <a:t>Förster</a:t>
            </a:r>
            <a:endParaRPr lang="nl-NL" sz="2400" dirty="0">
              <a:latin typeface="Impact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d1jrw5jterzxwu.cloudfront.net/sites/default/files/styles/article_header_image/public/uploads/2012/05/LO-RES-Klaas-and-Trooi-Pienaar-AP12042016723.jpg?itok=z0bARpC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8032442" cy="4752528"/>
          </a:xfrm>
          <a:prstGeom prst="rect">
            <a:avLst/>
          </a:prstGeom>
          <a:noFill/>
        </p:spPr>
      </p:pic>
      <p:sp>
        <p:nvSpPr>
          <p:cNvPr id="3" name="Tekstvak 2"/>
          <p:cNvSpPr txBox="1"/>
          <p:nvPr/>
        </p:nvSpPr>
        <p:spPr>
          <a:xfrm>
            <a:off x="1763688" y="692696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latin typeface="Impact" pitchFamily="34" charset="0"/>
              </a:rPr>
              <a:t>Klaas and </a:t>
            </a:r>
            <a:r>
              <a:rPr lang="nl-NL" sz="3600" dirty="0" err="1" smtClean="0">
                <a:latin typeface="Impact" pitchFamily="34" charset="0"/>
              </a:rPr>
              <a:t>Trooi</a:t>
            </a:r>
            <a:r>
              <a:rPr lang="nl-NL" sz="3600" dirty="0" smtClean="0">
                <a:latin typeface="Impact" pitchFamily="34" charset="0"/>
              </a:rPr>
              <a:t> </a:t>
            </a:r>
            <a:r>
              <a:rPr lang="nl-NL" sz="3600" dirty="0" err="1" smtClean="0">
                <a:latin typeface="Impact" pitchFamily="34" charset="0"/>
              </a:rPr>
              <a:t>Pienaar</a:t>
            </a:r>
            <a:r>
              <a:rPr lang="nl-NL" sz="3600" dirty="0" smtClean="0">
                <a:latin typeface="Impact" pitchFamily="34" charset="0"/>
              </a:rPr>
              <a:t> (2012)</a:t>
            </a:r>
            <a:endParaRPr lang="nl-NL" sz="36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err="1" smtClean="0">
                <a:latin typeface="Impact" pitchFamily="34" charset="0"/>
              </a:rPr>
              <a:t>Apology</a:t>
            </a:r>
            <a:r>
              <a:rPr lang="nl-NL" sz="3600" dirty="0" smtClean="0">
                <a:latin typeface="Impact" pitchFamily="34" charset="0"/>
              </a:rPr>
              <a:t> </a:t>
            </a:r>
            <a:r>
              <a:rPr lang="nl-NL" sz="3600" dirty="0" err="1" smtClean="0">
                <a:latin typeface="Impact" pitchFamily="34" charset="0"/>
              </a:rPr>
              <a:t>demands</a:t>
            </a:r>
            <a:r>
              <a:rPr lang="nl-NL" sz="3600" dirty="0" smtClean="0">
                <a:latin typeface="Impact" pitchFamily="34" charset="0"/>
              </a:rPr>
              <a:t>, Berlin 2014</a:t>
            </a:r>
            <a:endParaRPr lang="nl-NL" sz="3600" dirty="0">
              <a:latin typeface="Impact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339752" y="544522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 smtClean="0"/>
          </a:p>
          <a:p>
            <a:endParaRPr lang="en-US" i="1" dirty="0" smtClean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884" y="1281539"/>
            <a:ext cx="6706692" cy="503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2656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7032"/>
            <a:ext cx="4139505" cy="275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vak 4"/>
          <p:cNvSpPr txBox="1"/>
          <p:nvPr/>
        </p:nvSpPr>
        <p:spPr>
          <a:xfrm>
            <a:off x="1043608" y="4869160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err="1" smtClean="0">
                <a:latin typeface="Impact" pitchFamily="34" charset="0"/>
              </a:rPr>
              <a:t>Deutsches</a:t>
            </a:r>
            <a:r>
              <a:rPr lang="nl-NL" sz="3600" dirty="0" smtClean="0">
                <a:latin typeface="Impact" pitchFamily="34" charset="0"/>
              </a:rPr>
              <a:t> </a:t>
            </a:r>
            <a:r>
              <a:rPr lang="nl-NL" sz="3600" dirty="0" err="1" smtClean="0">
                <a:latin typeface="Impact" pitchFamily="34" charset="0"/>
              </a:rPr>
              <a:t>Historisches</a:t>
            </a:r>
            <a:r>
              <a:rPr lang="nl-NL" sz="3600" dirty="0" smtClean="0">
                <a:latin typeface="Impact" pitchFamily="34" charset="0"/>
              </a:rPr>
              <a:t> Museum, Berlin</a:t>
            </a:r>
            <a:endParaRPr lang="nl-NL" sz="36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36096" y="692696"/>
            <a:ext cx="3456384" cy="1872208"/>
          </a:xfrm>
        </p:spPr>
        <p:txBody>
          <a:bodyPr>
            <a:normAutofit/>
          </a:bodyPr>
          <a:lstStyle/>
          <a:p>
            <a:r>
              <a:rPr lang="nl-NL" sz="3600" dirty="0" err="1" smtClean="0">
                <a:latin typeface="Impact" pitchFamily="34" charset="0"/>
              </a:rPr>
              <a:t>Ethnologisches</a:t>
            </a:r>
            <a:r>
              <a:rPr lang="nl-NL" sz="3600" dirty="0" smtClean="0">
                <a:latin typeface="Impact" pitchFamily="34" charset="0"/>
              </a:rPr>
              <a:t> Museum, Berlin</a:t>
            </a:r>
            <a:endParaRPr lang="nl-NL" sz="3600" dirty="0">
              <a:latin typeface="Impact" pitchFamily="34" charset="0"/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4176464" cy="556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vak 4"/>
          <p:cNvSpPr txBox="1"/>
          <p:nvPr/>
        </p:nvSpPr>
        <p:spPr>
          <a:xfrm>
            <a:off x="5652120" y="3429000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Impact" pitchFamily="34" charset="0"/>
              </a:rPr>
              <a:t>“</a:t>
            </a:r>
            <a:r>
              <a:rPr lang="nl-NL" sz="2400" dirty="0" err="1" smtClean="0">
                <a:latin typeface="Impact" pitchFamily="34" charset="0"/>
              </a:rPr>
              <a:t>Löffel</a:t>
            </a:r>
            <a:endParaRPr lang="nl-NL" sz="2400" dirty="0" smtClean="0">
              <a:latin typeface="Impact" pitchFamily="34" charset="0"/>
            </a:endParaRPr>
          </a:p>
          <a:p>
            <a:r>
              <a:rPr lang="nl-NL" sz="2400" dirty="0" err="1" smtClean="0">
                <a:latin typeface="Impact" pitchFamily="34" charset="0"/>
              </a:rPr>
              <a:t>Namibia</a:t>
            </a:r>
            <a:r>
              <a:rPr lang="nl-NL" sz="2400" dirty="0" smtClean="0">
                <a:latin typeface="Impact" pitchFamily="34" charset="0"/>
              </a:rPr>
              <a:t>, </a:t>
            </a:r>
            <a:r>
              <a:rPr lang="nl-NL" sz="2400" dirty="0" err="1" smtClean="0">
                <a:latin typeface="Impact" pitchFamily="34" charset="0"/>
              </a:rPr>
              <a:t>Herero</a:t>
            </a:r>
            <a:endParaRPr lang="nl-NL" sz="2400" dirty="0" smtClean="0">
              <a:latin typeface="Impact" pitchFamily="34" charset="0"/>
            </a:endParaRPr>
          </a:p>
          <a:p>
            <a:r>
              <a:rPr lang="nl-NL" sz="2400" dirty="0" smtClean="0">
                <a:latin typeface="Impact" pitchFamily="34" charset="0"/>
              </a:rPr>
              <a:t>19. </a:t>
            </a:r>
            <a:r>
              <a:rPr lang="nl-NL" sz="2400" dirty="0" err="1" smtClean="0">
                <a:latin typeface="Impact" pitchFamily="34" charset="0"/>
              </a:rPr>
              <a:t>oder</a:t>
            </a:r>
            <a:r>
              <a:rPr lang="nl-NL" sz="2400" dirty="0" smtClean="0">
                <a:latin typeface="Impact" pitchFamily="34" charset="0"/>
              </a:rPr>
              <a:t> </a:t>
            </a:r>
            <a:r>
              <a:rPr lang="nl-NL" sz="2400" dirty="0" err="1" smtClean="0">
                <a:latin typeface="Impact" pitchFamily="34" charset="0"/>
              </a:rPr>
              <a:t>fruhes</a:t>
            </a:r>
            <a:r>
              <a:rPr lang="nl-NL" sz="2400" dirty="0" smtClean="0">
                <a:latin typeface="Impact" pitchFamily="34" charset="0"/>
              </a:rPr>
              <a:t> 20. </a:t>
            </a:r>
            <a:r>
              <a:rPr lang="nl-NL" sz="2400" dirty="0" err="1" smtClean="0">
                <a:latin typeface="Impact" pitchFamily="34" charset="0"/>
              </a:rPr>
              <a:t>Jahrhundert</a:t>
            </a:r>
            <a:endParaRPr lang="nl-NL" sz="2400" dirty="0" smtClean="0">
              <a:latin typeface="Impact" pitchFamily="34" charset="0"/>
            </a:endParaRPr>
          </a:p>
          <a:p>
            <a:r>
              <a:rPr lang="nl-NL" sz="2400" dirty="0" err="1" smtClean="0">
                <a:latin typeface="Impact" pitchFamily="34" charset="0"/>
              </a:rPr>
              <a:t>Holz</a:t>
            </a:r>
            <a:endParaRPr lang="nl-NL" sz="2400" dirty="0" smtClean="0">
              <a:latin typeface="Impact" pitchFamily="34" charset="0"/>
            </a:endParaRPr>
          </a:p>
          <a:p>
            <a:r>
              <a:rPr lang="nl-NL" sz="2400" dirty="0" err="1" smtClean="0">
                <a:latin typeface="Impact" pitchFamily="34" charset="0"/>
              </a:rPr>
              <a:t>Slg</a:t>
            </a:r>
            <a:r>
              <a:rPr lang="nl-NL" sz="2400" dirty="0" smtClean="0">
                <a:latin typeface="Impact" pitchFamily="34" charset="0"/>
              </a:rPr>
              <a:t>. </a:t>
            </a:r>
            <a:r>
              <a:rPr lang="nl-NL" sz="2400" dirty="0" err="1" smtClean="0">
                <a:latin typeface="Impact" pitchFamily="34" charset="0"/>
              </a:rPr>
              <a:t>Lübbert</a:t>
            </a:r>
            <a:r>
              <a:rPr lang="nl-NL" sz="2400" dirty="0" smtClean="0">
                <a:latin typeface="Impact" pitchFamily="34" charset="0"/>
              </a:rPr>
              <a:t>, </a:t>
            </a:r>
            <a:r>
              <a:rPr lang="nl-NL" sz="2400" dirty="0" err="1" smtClean="0">
                <a:latin typeface="Impact" pitchFamily="34" charset="0"/>
              </a:rPr>
              <a:t>erworben</a:t>
            </a:r>
            <a:r>
              <a:rPr lang="nl-NL" sz="2400" dirty="0" smtClean="0">
                <a:latin typeface="Impact" pitchFamily="34" charset="0"/>
              </a:rPr>
              <a:t> 1903”</a:t>
            </a:r>
            <a:endParaRPr lang="nl-NL" sz="24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://www.bmm-charite.de/files/bmm/theme/bilder/geschichte_museum/04_Praeparatesaal_im_Pathologischen%20Museum_um_1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04664"/>
            <a:ext cx="5715000" cy="4324351"/>
          </a:xfrm>
          <a:prstGeom prst="rect">
            <a:avLst/>
          </a:prstGeom>
          <a:noFill/>
        </p:spPr>
      </p:pic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24944"/>
            <a:ext cx="24003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vak 4"/>
          <p:cNvSpPr txBox="1"/>
          <p:nvPr/>
        </p:nvSpPr>
        <p:spPr>
          <a:xfrm>
            <a:off x="3419872" y="501317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Impact" pitchFamily="34" charset="0"/>
              </a:rPr>
              <a:t>Pathologische Museum, Berlin</a:t>
            </a:r>
            <a:endParaRPr lang="nl-NL" sz="28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224087" cy="53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kstvak 2"/>
          <p:cNvSpPr txBox="1"/>
          <p:nvPr/>
        </p:nvSpPr>
        <p:spPr>
          <a:xfrm>
            <a:off x="1043608" y="580526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latin typeface="Impact" pitchFamily="34" charset="0"/>
              </a:rPr>
              <a:t>‘</a:t>
            </a:r>
            <a:r>
              <a:rPr lang="nl-NL" sz="2400" dirty="0" err="1" smtClean="0">
                <a:latin typeface="Impact" pitchFamily="34" charset="0"/>
              </a:rPr>
              <a:t>Verladung</a:t>
            </a:r>
            <a:r>
              <a:rPr lang="nl-NL" sz="2400" dirty="0" smtClean="0">
                <a:latin typeface="Impact" pitchFamily="34" charset="0"/>
              </a:rPr>
              <a:t> der </a:t>
            </a:r>
            <a:r>
              <a:rPr lang="nl-NL" sz="2400" dirty="0" err="1" smtClean="0">
                <a:latin typeface="Impact" pitchFamily="34" charset="0"/>
              </a:rPr>
              <a:t>für</a:t>
            </a:r>
            <a:r>
              <a:rPr lang="nl-NL" sz="2400" dirty="0" smtClean="0">
                <a:latin typeface="Impact" pitchFamily="34" charset="0"/>
              </a:rPr>
              <a:t> </a:t>
            </a:r>
            <a:r>
              <a:rPr lang="nl-NL" sz="2400" dirty="0" err="1" smtClean="0">
                <a:latin typeface="Impact" pitchFamily="34" charset="0"/>
              </a:rPr>
              <a:t>deutsche</a:t>
            </a:r>
            <a:r>
              <a:rPr lang="nl-NL" sz="2400" dirty="0" smtClean="0">
                <a:latin typeface="Impact" pitchFamily="34" charset="0"/>
              </a:rPr>
              <a:t> </a:t>
            </a:r>
            <a:r>
              <a:rPr lang="nl-NL" sz="2400" dirty="0" err="1" smtClean="0">
                <a:latin typeface="Impact" pitchFamily="34" charset="0"/>
              </a:rPr>
              <a:t>Museen</a:t>
            </a:r>
            <a:r>
              <a:rPr lang="nl-NL" sz="2400" dirty="0" smtClean="0">
                <a:latin typeface="Impact" pitchFamily="34" charset="0"/>
              </a:rPr>
              <a:t> u. </a:t>
            </a:r>
            <a:r>
              <a:rPr lang="nl-NL" sz="2400" dirty="0" err="1" smtClean="0">
                <a:latin typeface="Impact" pitchFamily="34" charset="0"/>
              </a:rPr>
              <a:t>Universitäte</a:t>
            </a:r>
            <a:r>
              <a:rPr lang="nl-NL" sz="2400" dirty="0" smtClean="0">
                <a:latin typeface="Impact" pitchFamily="34" charset="0"/>
              </a:rPr>
              <a:t> </a:t>
            </a:r>
            <a:r>
              <a:rPr lang="nl-NL" sz="2400" dirty="0" err="1" smtClean="0">
                <a:latin typeface="Impact" pitchFamily="34" charset="0"/>
              </a:rPr>
              <a:t>bestimmten</a:t>
            </a:r>
            <a:r>
              <a:rPr lang="nl-NL" sz="2400" dirty="0" smtClean="0">
                <a:latin typeface="Impact" pitchFamily="34" charset="0"/>
              </a:rPr>
              <a:t> </a:t>
            </a:r>
            <a:r>
              <a:rPr lang="nl-NL" sz="2400" dirty="0" err="1" smtClean="0">
                <a:latin typeface="Impact" pitchFamily="34" charset="0"/>
              </a:rPr>
              <a:t>Herero-Schädel</a:t>
            </a:r>
            <a:r>
              <a:rPr lang="nl-NL" sz="2400" dirty="0" smtClean="0">
                <a:latin typeface="Impact" pitchFamily="34" charset="0"/>
              </a:rPr>
              <a:t>.’</a:t>
            </a:r>
            <a:endParaRPr lang="nl-NL" sz="24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endParaRPr lang="nl-NL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4576801"/>
          </a:xfrm>
          <a:ln/>
        </p:spPr>
        <p:txBody>
          <a:bodyPr/>
          <a:lstStyle/>
          <a:p>
            <a:endParaRPr lang="nl-N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3888432" cy="395563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420888"/>
            <a:ext cx="6232339" cy="40324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endParaRPr lang="nl-NL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4576801"/>
          </a:xfrm>
          <a:ln/>
        </p:spPr>
        <p:txBody>
          <a:bodyPr/>
          <a:lstStyle/>
          <a:p>
            <a:endParaRPr lang="nl-N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880" y="175699"/>
            <a:ext cx="4963680" cy="354565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924944"/>
            <a:ext cx="5832067" cy="358599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440960" y="587582"/>
            <a:ext cx="4438080" cy="1143480"/>
          </a:xfrm>
          <a:ln/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NL" sz="3600" dirty="0" smtClean="0">
                <a:latin typeface="Impact" pitchFamily="32" charset="0"/>
              </a:rPr>
              <a:t>Lothar </a:t>
            </a:r>
            <a:r>
              <a:rPr lang="nl-NL" sz="3600" dirty="0" err="1">
                <a:latin typeface="Impact" pitchFamily="32" charset="0"/>
              </a:rPr>
              <a:t>von</a:t>
            </a:r>
            <a:r>
              <a:rPr lang="nl-NL" sz="3600" dirty="0">
                <a:latin typeface="Impact" pitchFamily="32" charset="0"/>
              </a:rPr>
              <a:t> </a:t>
            </a:r>
            <a:r>
              <a:rPr lang="nl-NL" sz="3600" dirty="0" err="1">
                <a:latin typeface="Impact" pitchFamily="32" charset="0"/>
              </a:rPr>
              <a:t>Trotha</a:t>
            </a:r>
            <a:endParaRPr lang="nl-NL" sz="3600" dirty="0">
              <a:latin typeface="Impact" pitchFamily="32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4576801"/>
          </a:xfrm>
          <a:ln/>
        </p:spPr>
        <p:txBody>
          <a:bodyPr/>
          <a:lstStyle/>
          <a:p>
            <a:endParaRPr lang="nl-NL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560" y="391721"/>
            <a:ext cx="3870720" cy="606015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3681" y="2808295"/>
            <a:ext cx="3142080" cy="313376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26881" y="326915"/>
            <a:ext cx="8226720" cy="1143480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NL" sz="3600" dirty="0">
                <a:latin typeface="Impact" pitchFamily="32" charset="0"/>
              </a:rPr>
              <a:t>Von </a:t>
            </a:r>
            <a:r>
              <a:rPr lang="nl-NL" sz="3600" dirty="0" err="1">
                <a:latin typeface="Impact" pitchFamily="32" charset="0"/>
              </a:rPr>
              <a:t>Trotha's</a:t>
            </a:r>
            <a:r>
              <a:rPr lang="nl-NL" sz="3600" dirty="0">
                <a:latin typeface="Impact" pitchFamily="32" charset="0"/>
              </a:rPr>
              <a:t> </a:t>
            </a:r>
            <a:r>
              <a:rPr lang="nl-NL" sz="3600" dirty="0" err="1">
                <a:latin typeface="Impact" pitchFamily="32" charset="0"/>
              </a:rPr>
              <a:t>Vernichtungsbefehl</a:t>
            </a:r>
            <a:endParaRPr lang="nl-NL" sz="3600" dirty="0">
              <a:latin typeface="Impact" pitchFamily="32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4576801"/>
          </a:xfrm>
          <a:ln/>
        </p:spPr>
        <p:txBody>
          <a:bodyPr/>
          <a:lstStyle/>
          <a:p>
            <a:endParaRPr lang="nl-NL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360" y="1340768"/>
            <a:ext cx="7628470" cy="50290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endParaRPr lang="nl-NL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8"/>
            <a:ext cx="8228160" cy="4604164"/>
          </a:xfrm>
          <a:ln/>
        </p:spPr>
        <p:txBody>
          <a:bodyPr/>
          <a:lstStyle/>
          <a:p>
            <a:endParaRPr lang="nl-NL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01" y="391721"/>
            <a:ext cx="7444800" cy="592190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367885" cy="473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179</Words>
  <Application>Microsoft Office PowerPoint</Application>
  <PresentationFormat>On-screen Show (4:3)</PresentationFormat>
  <Paragraphs>43</Paragraphs>
  <Slides>28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Lothar von Trotha</vt:lpstr>
      <vt:lpstr>Von Trotha's Vernichtungsbefehl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Precedents:  El Negro (2000)</vt:lpstr>
      <vt:lpstr>PowerPoint Presentation</vt:lpstr>
      <vt:lpstr>Charité human remains project</vt:lpstr>
      <vt:lpstr>2011:  repatriation of first 20 skulls</vt:lpstr>
      <vt:lpstr>‘Reparations now’, Windhoek 2011.</vt:lpstr>
      <vt:lpstr>The quest for recompense</vt:lpstr>
      <vt:lpstr>Herero Reparations Corporation</vt:lpstr>
      <vt:lpstr>Independence Memorial Museum</vt:lpstr>
      <vt:lpstr>March 2014: second repatriation</vt:lpstr>
      <vt:lpstr>PowerPoint Presentation</vt:lpstr>
      <vt:lpstr>Apology demands, Berlin 2014</vt:lpstr>
      <vt:lpstr>PowerPoint Presentation</vt:lpstr>
      <vt:lpstr>Ethnologisches Museum, Berlin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Leonoor</dc:creator>
  <cp:lastModifiedBy>Veldkamp, F.</cp:lastModifiedBy>
  <cp:revision>83</cp:revision>
  <dcterms:created xsi:type="dcterms:W3CDTF">2015-03-03T06:03:22Z</dcterms:created>
  <dcterms:modified xsi:type="dcterms:W3CDTF">2015-03-06T14:31:55Z</dcterms:modified>
</cp:coreProperties>
</file>