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handoutMasterIdLst>
    <p:handoutMasterId r:id="rId25"/>
  </p:handoutMasterIdLst>
  <p:sldIdLst>
    <p:sldId id="256" r:id="rId3"/>
    <p:sldId id="258" r:id="rId4"/>
    <p:sldId id="260" r:id="rId5"/>
    <p:sldId id="307" r:id="rId6"/>
    <p:sldId id="309" r:id="rId7"/>
    <p:sldId id="319" r:id="rId8"/>
    <p:sldId id="320" r:id="rId9"/>
    <p:sldId id="310" r:id="rId10"/>
    <p:sldId id="311" r:id="rId11"/>
    <p:sldId id="312" r:id="rId12"/>
    <p:sldId id="315" r:id="rId13"/>
    <p:sldId id="316" r:id="rId14"/>
    <p:sldId id="313" r:id="rId15"/>
    <p:sldId id="268" r:id="rId16"/>
    <p:sldId id="318" r:id="rId17"/>
    <p:sldId id="269" r:id="rId18"/>
    <p:sldId id="272" r:id="rId19"/>
    <p:sldId id="273" r:id="rId20"/>
    <p:sldId id="274" r:id="rId21"/>
    <p:sldId id="279" r:id="rId22"/>
    <p:sldId id="303" r:id="rId23"/>
  </p:sldIdLst>
  <p:sldSz cx="9144000" cy="6858000" type="screen4x3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20" autoAdjust="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E7BE4-CFBD-4005-A42A-511BA6377C09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3B9DF-FE55-4534-87B3-4CD508A6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10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4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911" y="0"/>
            <a:ext cx="2946144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88876-3FC1-480E-AB5F-41E98585A8C2}" type="datetimeFigureOut">
              <a:rPr lang="en-GB" smtClean="0"/>
              <a:t>06/03/2015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254" y="4776789"/>
            <a:ext cx="543716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9750"/>
            <a:ext cx="294614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911" y="9429750"/>
            <a:ext cx="2946144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DC8DB-A510-42A1-9B5C-8EF1E9EDF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006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Romantic image of hunting</a:t>
            </a:r>
          </a:p>
          <a:p>
            <a:r>
              <a:rPr lang="en-US" altLang="en-US" smtClean="0"/>
              <a:t>Trophy hunting a white, Western phenomenon</a:t>
            </a:r>
          </a:p>
          <a:p>
            <a:r>
              <a:rPr lang="en-US" altLang="en-US" smtClean="0"/>
              <a:t>Masculinity</a:t>
            </a:r>
          </a:p>
          <a:p>
            <a:r>
              <a:rPr lang="en-US" altLang="en-US" smtClean="0"/>
              <a:t>Denker and Cramer, the J’/’hoansi perspectives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fld id="{D8B6D43F-CCE6-4769-8411-FF1BA2D947F8}" type="slidenum">
              <a:rPr lang="en-GB" altLang="en-US" sz="1200"/>
              <a:pPr/>
              <a:t>8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3718971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Gender roles</a:t>
            </a:r>
          </a:p>
          <a:p>
            <a:r>
              <a:rPr lang="en-US" altLang="en-US" smtClean="0"/>
              <a:t>Rudolf, G!hunku</a:t>
            </a: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fld id="{0A2D86D3-24DB-4BB0-BD3E-2C7CA40D2A1E}" type="slidenum">
              <a:rPr lang="en-GB" altLang="en-US" sz="1200"/>
              <a:pPr/>
              <a:t>9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815180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The global market place and CBNRM, sustainable harvesting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fld id="{FCF79A36-20D2-40E1-9C5F-C2CB7B1FC5CA}" type="slidenum">
              <a:rPr lang="en-GB" altLang="en-US" sz="1200"/>
              <a:pPr/>
              <a:t>10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4157110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Gender roles</a:t>
            </a:r>
          </a:p>
          <a:p>
            <a:r>
              <a:rPr lang="en-US" altLang="en-US" smtClean="0"/>
              <a:t>Poaching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fld id="{E29C4F3E-AC83-4557-B6BB-884CF85E5C0D}" type="slidenum">
              <a:rPr lang="en-GB" altLang="en-US" sz="1200"/>
              <a:pPr/>
              <a:t>11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377045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John Marshall: Plastic Stone Age</a:t>
            </a:r>
          </a:p>
          <a:p>
            <a:r>
              <a:rPr lang="en-US" altLang="en-US" smtClean="0"/>
              <a:t>The three ‘wild campsites’</a:t>
            </a:r>
          </a:p>
          <a:p>
            <a:r>
              <a:rPr lang="en-US" altLang="en-US" smtClean="0"/>
              <a:t>Role of consultants</a:t>
            </a:r>
          </a:p>
          <a:p>
            <a:r>
              <a:rPr lang="en-US" altLang="en-US" smtClean="0"/>
              <a:t>Changes in the social environment as well, eg. the paternalistic attitudes by expat staff (private entrepreneurialism ↔ collectivity)</a:t>
            </a:r>
          </a:p>
          <a:p>
            <a:r>
              <a:rPr lang="en-US" altLang="en-US" smtClean="0"/>
              <a:t>The dominance of the private sector (eg. Tsumkwe Country Lodge), CBOs, consultants, NGOs, donors, government &gt; story of the tented camps</a:t>
            </a:r>
          </a:p>
          <a:p>
            <a:endParaRPr lang="en-US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fld id="{FCF99A40-78A7-47FE-AB01-3E759668CEA4}" type="slidenum">
              <a:rPr lang="en-GB" altLang="en-US" sz="1200"/>
              <a:pPr/>
              <a:t>13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16567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6-3-2015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6-3-2015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6-3-2015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46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6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031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894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37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257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52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3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6-3-2015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16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74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08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6-3-2015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6-3-2015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6-3-2015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6-3-2015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6-3-2015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6-3-2015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/>
              <a:t>6-3-2015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6C07-7E76-46D3-B86B-6AF7C60E533E}" type="datetimeFigureOut">
              <a:rPr lang="nl-NL" smtClean="0"/>
              <a:t>6-3-2015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6-3-2015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72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oot@iss.n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koot@iss.n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tasja\Promotie\Fieldwork Pix\Fotoselectie rapportage donoren\IMG_19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217024" cy="7272808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4149080"/>
          </a:xfrm>
        </p:spPr>
        <p:txBody>
          <a:bodyPr>
            <a:normAutofit fontScale="90000"/>
          </a:bodyPr>
          <a:lstStyle/>
          <a:p>
            <a:pPr algn="l"/>
            <a:r>
              <a:rPr lang="en-GB" sz="3100" b="1" dirty="0">
                <a:solidFill>
                  <a:schemeClr val="bg1"/>
                </a:solidFill>
              </a:rPr>
              <a:t/>
            </a:r>
            <a:br>
              <a:rPr lang="en-GB" sz="3100" b="1" dirty="0">
                <a:solidFill>
                  <a:schemeClr val="bg1"/>
                </a:solidFill>
              </a:rPr>
            </a:br>
            <a:r>
              <a:rPr lang="en-GB" sz="3100" b="1" dirty="0" smtClean="0">
                <a:solidFill>
                  <a:schemeClr val="bg1"/>
                </a:solidFill>
              </a:rPr>
              <a:t>ASC – 6 March 2015: </a:t>
            </a:r>
            <a:br>
              <a:rPr lang="en-GB" sz="3100" b="1" dirty="0" smtClean="0">
                <a:solidFill>
                  <a:schemeClr val="bg1"/>
                </a:solidFill>
              </a:rPr>
            </a:br>
            <a:r>
              <a:rPr lang="en-GB" sz="3100" b="1" dirty="0" smtClean="0">
                <a:solidFill>
                  <a:schemeClr val="bg1"/>
                </a:solidFill>
              </a:rPr>
              <a:t/>
            </a:r>
            <a:br>
              <a:rPr lang="en-GB" sz="3100" b="1" dirty="0" smtClean="0">
                <a:solidFill>
                  <a:schemeClr val="bg1"/>
                </a:solidFill>
              </a:rPr>
            </a:br>
            <a:r>
              <a:rPr lang="en-GB" sz="3100" b="1" dirty="0" smtClean="0">
                <a:solidFill>
                  <a:schemeClr val="bg1"/>
                </a:solidFill>
              </a:rPr>
              <a:t>		TRAPPED IN TOURISM: BUSHMEN IN 				CONTEMPORARY NAMIBIA</a:t>
            </a:r>
            <a:r>
              <a:rPr lang="en-GB" sz="2400" b="1" dirty="0" smtClean="0">
                <a:solidFill>
                  <a:schemeClr val="bg1"/>
                </a:solidFill>
              </a:rPr>
              <a:t/>
            </a:r>
            <a:br>
              <a:rPr lang="en-GB" sz="2400" b="1" dirty="0" smtClean="0">
                <a:solidFill>
                  <a:schemeClr val="bg1"/>
                </a:solidFill>
              </a:rPr>
            </a:br>
            <a:r>
              <a:rPr lang="nl-NL" sz="2400" b="1" dirty="0"/>
              <a:t>	</a:t>
            </a:r>
            <a:r>
              <a:rPr lang="nl-NL" sz="2400" b="1" dirty="0" smtClean="0"/>
              <a:t>			</a:t>
            </a:r>
            <a:br>
              <a:rPr lang="nl-NL" sz="2400" b="1" dirty="0" smtClean="0"/>
            </a:br>
            <a:r>
              <a:rPr lang="nl-NL" sz="2400" b="1" dirty="0"/>
              <a:t>	</a:t>
            </a:r>
            <a:r>
              <a:rPr lang="nl-NL" sz="2400" b="1" dirty="0" smtClean="0"/>
              <a:t>			</a:t>
            </a:r>
            <a:r>
              <a:rPr lang="en-GB" sz="2700" b="1" dirty="0" err="1" smtClean="0">
                <a:solidFill>
                  <a:schemeClr val="bg1"/>
                </a:solidFill>
              </a:rPr>
              <a:t>Stasja</a:t>
            </a:r>
            <a:r>
              <a:rPr lang="en-GB" sz="2700" b="1" dirty="0" smtClean="0">
                <a:solidFill>
                  <a:schemeClr val="bg1"/>
                </a:solidFill>
              </a:rPr>
              <a:t> Koot</a:t>
            </a:r>
            <a:br>
              <a:rPr lang="en-GB" sz="2700" b="1" dirty="0" smtClean="0">
                <a:solidFill>
                  <a:schemeClr val="bg1"/>
                </a:solidFill>
              </a:rPr>
            </a:br>
            <a:r>
              <a:rPr lang="en-GB" sz="2700" b="1" dirty="0" smtClean="0">
                <a:solidFill>
                  <a:schemeClr val="bg1"/>
                </a:solidFill>
              </a:rPr>
              <a:t>				</a:t>
            </a:r>
            <a:r>
              <a:rPr lang="en-GB" sz="2000" dirty="0" smtClean="0">
                <a:solidFill>
                  <a:schemeClr val="bg1"/>
                </a:solidFill>
                <a:hlinkClick r:id="rId3"/>
              </a:rPr>
              <a:t>koot@iss.nl</a:t>
            </a:r>
            <a:r>
              <a:rPr lang="en-GB" sz="2000" dirty="0" smtClean="0">
                <a:solidFill>
                  <a:schemeClr val="bg1"/>
                </a:solidFill>
              </a:rPr>
              <a:t/>
            </a:r>
            <a:br>
              <a:rPr lang="en-GB" sz="2000" dirty="0" smtClean="0">
                <a:solidFill>
                  <a:schemeClr val="bg1"/>
                </a:solidFill>
              </a:rPr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					</a:t>
            </a:r>
            <a:br>
              <a:rPr lang="en-GB" sz="2000" dirty="0" smtClean="0"/>
            </a:br>
            <a:r>
              <a:rPr lang="en-GB" sz="2000" dirty="0" smtClean="0"/>
              <a:t>						</a:t>
            </a:r>
            <a:r>
              <a:rPr lang="nl-NL" sz="2000" dirty="0" smtClean="0"/>
              <a:t/>
            </a:r>
            <a:br>
              <a:rPr lang="nl-NL" sz="2000" dirty="0" smtClean="0"/>
            </a:b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23901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Devil’s Claw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7075"/>
            <a:ext cx="504825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3" y="3267075"/>
            <a:ext cx="4186237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40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70988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700088" y="260350"/>
            <a:ext cx="7772400" cy="41148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en-US" b="1" smtClean="0">
                <a:solidFill>
                  <a:srgbClr val="FF0000"/>
                </a:solidFill>
              </a:rPr>
              <a:t>Community rangers</a:t>
            </a:r>
          </a:p>
        </p:txBody>
      </p:sp>
    </p:spTree>
    <p:extLst>
      <p:ext uri="{BB962C8B-B14F-4D97-AF65-F5344CB8AC3E}">
        <p14:creationId xmlns:p14="http://schemas.microsoft.com/office/powerpoint/2010/main" val="119847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Tijdelijke aanduiding voor inhoud 3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8371" name="Afbeelding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1619250" y="130175"/>
            <a:ext cx="7340600" cy="1008063"/>
          </a:xfrm>
          <a:prstGeom prst="rect">
            <a:avLst/>
          </a:prstGeom>
          <a:solidFill>
            <a:srgbClr val="EF12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93A8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93A8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93A8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93A8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93A8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93A8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93A8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93A8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93A80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nl-NL" altLang="en-US" sz="3200" kern="0" dirty="0" smtClean="0"/>
              <a:t>KAZA TFCA </a:t>
            </a:r>
            <a:r>
              <a:rPr lang="nl-NL" altLang="en-US" sz="3200" kern="0" dirty="0" err="1" smtClean="0"/>
              <a:t>contains</a:t>
            </a:r>
            <a:r>
              <a:rPr lang="nl-NL" altLang="en-US" sz="3200" kern="0" dirty="0" smtClean="0"/>
              <a:t> </a:t>
            </a:r>
            <a:r>
              <a:rPr lang="nl-NL" altLang="en-US" sz="3200" kern="0" dirty="0" err="1" smtClean="0"/>
              <a:t>Nyae</a:t>
            </a:r>
            <a:r>
              <a:rPr lang="nl-NL" altLang="en-US" sz="3200" kern="0" dirty="0" smtClean="0"/>
              <a:t> </a:t>
            </a:r>
            <a:r>
              <a:rPr lang="nl-NL" altLang="en-US" sz="3200" kern="0" dirty="0" err="1" smtClean="0"/>
              <a:t>Nyae</a:t>
            </a:r>
            <a:r>
              <a:rPr lang="nl-NL" altLang="en-US" sz="3200" kern="0" dirty="0" smtClean="0"/>
              <a:t> </a:t>
            </a:r>
            <a:r>
              <a:rPr lang="nl-NL" altLang="en-US" sz="3200" kern="0" dirty="0" err="1" smtClean="0"/>
              <a:t>and</a:t>
            </a:r>
            <a:r>
              <a:rPr lang="nl-NL" altLang="en-US" sz="3200" kern="0" dirty="0" smtClean="0"/>
              <a:t> </a:t>
            </a:r>
            <a:r>
              <a:rPr lang="nl-NL" altLang="en-US" sz="3200" kern="0" dirty="0" err="1" smtClean="0"/>
              <a:t>Bwabwata</a:t>
            </a:r>
            <a:endParaRPr lang="nl-NL" altLang="en-US" sz="3200" kern="0" dirty="0" smtClean="0"/>
          </a:p>
        </p:txBody>
      </p:sp>
    </p:spTree>
    <p:extLst>
      <p:ext uri="{BB962C8B-B14F-4D97-AF65-F5344CB8AC3E}">
        <p14:creationId xmlns:p14="http://schemas.microsoft.com/office/powerpoint/2010/main" val="206640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963"/>
            <a:ext cx="9251950" cy="693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hoek 2"/>
          <p:cNvSpPr/>
          <p:nvPr/>
        </p:nvSpPr>
        <p:spPr>
          <a:xfrm>
            <a:off x="1187450" y="0"/>
            <a:ext cx="5673725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nl-NL" sz="4400" b="1" kern="0" dirty="0" err="1">
                <a:solidFill>
                  <a:srgbClr val="093A80"/>
                </a:solidFill>
                <a:latin typeface="Arial"/>
                <a:cs typeface="Arial"/>
              </a:rPr>
              <a:t>Cultural</a:t>
            </a:r>
            <a:r>
              <a:rPr lang="nl-NL" sz="4400" b="1" kern="0" dirty="0">
                <a:solidFill>
                  <a:srgbClr val="093A80"/>
                </a:solidFill>
                <a:latin typeface="Arial"/>
                <a:cs typeface="Arial"/>
              </a:rPr>
              <a:t> </a:t>
            </a:r>
            <a:r>
              <a:rPr lang="nl-NL" sz="4400" b="1" kern="0" dirty="0" err="1">
                <a:solidFill>
                  <a:srgbClr val="093A80"/>
                </a:solidFill>
                <a:latin typeface="Arial"/>
                <a:cs typeface="Arial"/>
              </a:rPr>
              <a:t>ecotourism</a:t>
            </a:r>
            <a:endParaRPr lang="nl-NL" dirty="0"/>
          </a:p>
        </p:txBody>
      </p:sp>
      <p:sp>
        <p:nvSpPr>
          <p:cNvPr id="5018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4149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431032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The Bushman Myth in tourism</a:t>
            </a:r>
            <a:br>
              <a:rPr lang="en-GB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>
            <a:normAutofit fontScale="92500"/>
          </a:bodyPr>
          <a:lstStyle/>
          <a:p>
            <a:pPr marL="514350" lvl="0" indent="-514350"/>
            <a:r>
              <a:rPr lang="en-GB" dirty="0" smtClean="0"/>
              <a:t>Two Bushman images: traditional and marginalised&gt; traditional dominant in tourism</a:t>
            </a:r>
          </a:p>
          <a:p>
            <a:pPr marL="514350" lvl="0" indent="-514350"/>
            <a:r>
              <a:rPr lang="en-GB" dirty="0" smtClean="0"/>
              <a:t>People as part of African nature (‘fit the landscape’) (Draper, </a:t>
            </a:r>
            <a:r>
              <a:rPr lang="en-GB" dirty="0" err="1" smtClean="0"/>
              <a:t>Spierenburg</a:t>
            </a:r>
            <a:r>
              <a:rPr lang="en-GB" dirty="0" smtClean="0"/>
              <a:t> &amp; Wels, 2007)</a:t>
            </a:r>
          </a:p>
          <a:p>
            <a:pPr marL="514350" lvl="0" indent="-514350"/>
            <a:r>
              <a:rPr lang="en-GB" dirty="0" smtClean="0"/>
              <a:t>Tourism: search for authenticity/</a:t>
            </a:r>
            <a:r>
              <a:rPr lang="en-GB" dirty="0" err="1" smtClean="0"/>
              <a:t>primitivity</a:t>
            </a:r>
            <a:endParaRPr lang="en-GB" dirty="0" smtClean="0"/>
          </a:p>
          <a:p>
            <a:pPr marL="514350" lvl="0" indent="-514350"/>
            <a:r>
              <a:rPr lang="en-GB" dirty="0" smtClean="0"/>
              <a:t>The commoditisation of culture (</a:t>
            </a:r>
            <a:r>
              <a:rPr lang="en-US" dirty="0" smtClean="0"/>
              <a:t>Cohen, 1988)</a:t>
            </a:r>
          </a:p>
          <a:p>
            <a:pPr marL="514350" lvl="0" indent="-514350"/>
            <a:r>
              <a:rPr lang="en-US" dirty="0" smtClean="0"/>
              <a:t>David Fennel (2008): the myth of indigenous stewardship in ecotourism</a:t>
            </a:r>
          </a:p>
          <a:p>
            <a:pPr marL="514350" lvl="0" indent="-514350"/>
            <a:endParaRPr lang="en-US" dirty="0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4508042"/>
            <a:ext cx="3286655" cy="234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01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431032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The two contradictions of cultural ecotourism</a:t>
            </a:r>
            <a:br>
              <a:rPr lang="en-GB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/>
          </a:bodyPr>
          <a:lstStyle/>
          <a:p>
            <a:pPr marL="514350" lvl="0" indent="-514350">
              <a:buAutoNum type="arabicPeriod"/>
            </a:pPr>
            <a:r>
              <a:rPr lang="en-GB" dirty="0" smtClean="0"/>
              <a:t>Authenticity &gt; the imposition of the inauthentic (a Western-based product) through tourism</a:t>
            </a:r>
          </a:p>
          <a:p>
            <a:pPr marL="514350" lvl="0" indent="-514350">
              <a:buAutoNum type="arabicPeriod"/>
            </a:pPr>
            <a:r>
              <a:rPr lang="en-GB" dirty="0" smtClean="0"/>
              <a:t>Development &gt; Model of economic growth dominates: Creating consumers, creating the inauthentic: Ecological stewards?</a:t>
            </a:r>
            <a:endParaRPr lang="en-US" dirty="0" smtClean="0"/>
          </a:p>
          <a:p>
            <a:pPr marL="514350" lvl="0" indent="-51435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441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431032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The Bushman Myth in tourism: Baobab </a:t>
            </a:r>
            <a:r>
              <a:rPr lang="en-GB" dirty="0" err="1" smtClean="0"/>
              <a:t>Jagdfarm</a:t>
            </a:r>
            <a:r>
              <a:rPr lang="en-GB" dirty="0" smtClean="0"/>
              <a:t> Namibia</a:t>
            </a:r>
            <a:br>
              <a:rPr lang="en-GB" dirty="0" smtClean="0"/>
            </a:br>
            <a:endParaRPr lang="nl-NL" dirty="0"/>
          </a:p>
        </p:txBody>
      </p:sp>
      <p:pic>
        <p:nvPicPr>
          <p:cNvPr id="34818" name="Picture 2" descr="D:\Stasja\Promotie\Images\index_bac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411" y="1600200"/>
            <a:ext cx="803117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7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431032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The Bushman Myth in tourism: </a:t>
            </a:r>
            <a:r>
              <a:rPr lang="en-GB" dirty="0" err="1" smtClean="0"/>
              <a:t>Tsumkwe</a:t>
            </a:r>
            <a:r>
              <a:rPr lang="en-GB" dirty="0" smtClean="0"/>
              <a:t> Country Lodge</a:t>
            </a:r>
            <a:br>
              <a:rPr lang="en-GB" dirty="0" smtClean="0"/>
            </a:br>
            <a:endParaRPr lang="nl-NL" dirty="0"/>
          </a:p>
        </p:txBody>
      </p:sp>
      <p:pic>
        <p:nvPicPr>
          <p:cNvPr id="37890" name="Picture 2" descr="D:\Stasja\Promotie\Images\tsumkweFIN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8229600" cy="3528426"/>
          </a:xfrm>
          <a:prstGeom prst="rect">
            <a:avLst/>
          </a:prstGeom>
          <a:noFill/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539552" y="5013176"/>
            <a:ext cx="8229600" cy="1431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4400" dirty="0" smtClean="0">
                <a:solidFill>
                  <a:prstClr val="black"/>
                </a:solidFill>
                <a:ea typeface="+mj-ea"/>
                <a:cs typeface="+mj-cs"/>
              </a:rPr>
              <a:t>Cf. Van </a:t>
            </a:r>
            <a:r>
              <a:rPr lang="en-GB" sz="4400" dirty="0" err="1" smtClean="0">
                <a:solidFill>
                  <a:prstClr val="black"/>
                </a:solidFill>
                <a:ea typeface="+mj-ea"/>
                <a:cs typeface="+mj-cs"/>
              </a:rPr>
              <a:t>der</a:t>
            </a:r>
            <a:r>
              <a:rPr lang="en-GB" sz="4400" dirty="0" smtClean="0">
                <a:solidFill>
                  <a:prstClr val="black"/>
                </a:solidFill>
                <a:ea typeface="+mj-ea"/>
                <a:cs typeface="+mj-cs"/>
              </a:rPr>
              <a:t> Burg (2013) (University of L</a:t>
            </a:r>
            <a:r>
              <a:rPr lang="en-GB" sz="4400" dirty="0" err="1" smtClean="0">
                <a:solidFill>
                  <a:prstClr val="black"/>
                </a:solidFill>
                <a:ea typeface="+mj-ea"/>
                <a:cs typeface="+mj-cs"/>
              </a:rPr>
              <a:t>eiden</a:t>
            </a:r>
            <a:r>
              <a:rPr lang="en-GB" sz="4400" dirty="0" smtClean="0">
                <a:solidFill>
                  <a:prstClr val="black"/>
                </a:solidFill>
                <a:ea typeface="+mj-ea"/>
                <a:cs typeface="+mj-cs"/>
              </a:rPr>
              <a:t>, Anthropology)</a:t>
            </a:r>
            <a:br>
              <a:rPr lang="en-GB" sz="4400" dirty="0" smtClean="0">
                <a:solidFill>
                  <a:prstClr val="black"/>
                </a:solidFill>
                <a:ea typeface="+mj-ea"/>
                <a:cs typeface="+mj-cs"/>
              </a:rPr>
            </a:br>
            <a:endParaRPr lang="nl-NL" sz="4400" dirty="0">
              <a:solidFill>
                <a:prstClr val="black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6248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431032"/>
          </a:xfrm>
        </p:spPr>
        <p:txBody>
          <a:bodyPr>
            <a:normAutofit fontScale="90000"/>
          </a:bodyPr>
          <a:lstStyle/>
          <a:p>
            <a:pPr lvl="0"/>
            <a:r>
              <a:rPr lang="en-GB" sz="3100" dirty="0" smtClean="0"/>
              <a:t>The Bushman Myth in tourism: </a:t>
            </a:r>
            <a:r>
              <a:rPr lang="de-DE" sz="3100" dirty="0" smtClean="0"/>
              <a:t>Bushman Art </a:t>
            </a:r>
            <a:r>
              <a:rPr lang="de-DE" sz="3100" dirty="0" err="1" smtClean="0"/>
              <a:t>and</a:t>
            </a:r>
            <a:r>
              <a:rPr lang="de-DE" sz="3100" dirty="0" smtClean="0"/>
              <a:t> </a:t>
            </a:r>
            <a:r>
              <a:rPr lang="de-DE" sz="3100" dirty="0" err="1" smtClean="0"/>
              <a:t>Afrikan</a:t>
            </a:r>
            <a:r>
              <a:rPr lang="de-DE" sz="3100" dirty="0" smtClean="0"/>
              <a:t> Museum, </a:t>
            </a:r>
            <a:r>
              <a:rPr lang="de-DE" sz="3100" dirty="0" err="1" smtClean="0"/>
              <a:t>Windhoek</a:t>
            </a:r>
            <a:r>
              <a:rPr lang="de-DE" sz="3100" dirty="0" smtClean="0"/>
              <a:t>, Namibia </a:t>
            </a:r>
            <a:r>
              <a:rPr lang="en-GB" dirty="0" smtClean="0"/>
              <a:t/>
            </a:r>
            <a:br>
              <a:rPr lang="en-GB" dirty="0" smtClean="0"/>
            </a:br>
            <a:endParaRPr lang="nl-NL" dirty="0"/>
          </a:p>
        </p:txBody>
      </p:sp>
      <p:pic>
        <p:nvPicPr>
          <p:cNvPr id="38914" name="Picture 2" descr="D:\Stasja\Promotie\Images\P10207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5"/>
            <a:ext cx="4032448" cy="5376597"/>
          </a:xfrm>
          <a:prstGeom prst="rect">
            <a:avLst/>
          </a:prstGeom>
          <a:noFill/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860032" y="1556792"/>
            <a:ext cx="3816424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nl-NL" sz="3100" dirty="0" smtClean="0">
                <a:solidFill>
                  <a:prstClr val="black"/>
                </a:solidFill>
                <a:ea typeface="+mj-ea"/>
                <a:cs typeface="+mj-cs"/>
              </a:rPr>
              <a:t>Cf. </a:t>
            </a:r>
            <a:r>
              <a:rPr lang="nl-NL" sz="3100" dirty="0" err="1" smtClean="0">
                <a:solidFill>
                  <a:prstClr val="black"/>
                </a:solidFill>
                <a:ea typeface="+mj-ea"/>
                <a:cs typeface="+mj-cs"/>
              </a:rPr>
              <a:t>Hüncke</a:t>
            </a:r>
            <a:r>
              <a:rPr lang="nl-NL" sz="3100" dirty="0" smtClean="0">
                <a:solidFill>
                  <a:prstClr val="black"/>
                </a:solidFill>
                <a:ea typeface="+mj-ea"/>
                <a:cs typeface="+mj-cs"/>
              </a:rPr>
              <a:t> (2010) (</a:t>
            </a:r>
            <a:r>
              <a:rPr lang="nl-NL" sz="3100" dirty="0" err="1" smtClean="0">
                <a:solidFill>
                  <a:prstClr val="black"/>
                </a:solidFill>
                <a:ea typeface="+mj-ea"/>
                <a:cs typeface="+mj-cs"/>
              </a:rPr>
              <a:t>African</a:t>
            </a:r>
            <a:r>
              <a:rPr lang="nl-NL" sz="3100" dirty="0" smtClean="0">
                <a:solidFill>
                  <a:prstClr val="black"/>
                </a:solidFill>
                <a:ea typeface="+mj-ea"/>
                <a:cs typeface="+mj-cs"/>
              </a:rPr>
              <a:t> Studies Centre, Leiden)</a:t>
            </a:r>
            <a:r>
              <a:rPr lang="en-GB" sz="4400" dirty="0" smtClean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en-GB" sz="4400" dirty="0" smtClean="0">
                <a:solidFill>
                  <a:prstClr val="black"/>
                </a:solidFill>
                <a:ea typeface="+mj-ea"/>
                <a:cs typeface="+mj-cs"/>
              </a:rPr>
            </a:br>
            <a:endParaRPr lang="nl-NL" sz="4400" dirty="0">
              <a:solidFill>
                <a:prstClr val="black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102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431032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The Bushman Myth in tourism: Mountain Post, </a:t>
            </a:r>
            <a:r>
              <a:rPr lang="en-GB" dirty="0" err="1" smtClean="0"/>
              <a:t>Nyae</a:t>
            </a:r>
            <a:r>
              <a:rPr lang="en-GB" dirty="0" smtClean="0"/>
              <a:t> </a:t>
            </a:r>
            <a:r>
              <a:rPr lang="en-GB" dirty="0" err="1" smtClean="0"/>
              <a:t>Nyae</a:t>
            </a:r>
            <a:r>
              <a:rPr lang="en-GB" dirty="0" smtClean="0"/>
              <a:t> </a:t>
            </a:r>
            <a:br>
              <a:rPr lang="en-GB" dirty="0" smtClean="0"/>
            </a:br>
            <a:endParaRPr lang="nl-NL" dirty="0"/>
          </a:p>
        </p:txBody>
      </p:sp>
      <p:pic>
        <p:nvPicPr>
          <p:cNvPr id="39938" name="Picture 2" descr="D:\Stasja\Promotie\Images\P8080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81492"/>
            <a:ext cx="7128792" cy="5346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553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881336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/>
              <a:t>R</a:t>
            </a:r>
            <a:r>
              <a:rPr lang="en-GB" dirty="0" smtClean="0"/>
              <a:t>esearch areas</a:t>
            </a:r>
            <a:br>
              <a:rPr lang="en-GB" dirty="0" smtClean="0"/>
            </a:b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graphicFrame>
        <p:nvGraphicFramePr>
          <p:cNvPr id="35841" name="Object 1"/>
          <p:cNvGraphicFramePr>
            <a:graphicFrameLocks noChangeAspect="1"/>
          </p:cNvGraphicFramePr>
          <p:nvPr/>
        </p:nvGraphicFramePr>
        <p:xfrm>
          <a:off x="1763688" y="620688"/>
          <a:ext cx="6237312" cy="623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Acrobat Document" r:id="rId3" imgW="2811704" imgH="2811628" progId="AcroExch.Document.11">
                  <p:embed/>
                </p:oleObj>
              </mc:Choice>
              <mc:Fallback>
                <p:oleObj name="Acrobat Document" r:id="rId3" imgW="2811704" imgH="2811628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620688"/>
                        <a:ext cx="6237312" cy="6237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38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6">
                <a:lumMod val="60000"/>
                <a:lumOff val="40000"/>
              </a:schemeClr>
            </a:gs>
            <a:gs pos="100000">
              <a:srgbClr val="156B1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Case study: </a:t>
            </a:r>
            <a:r>
              <a:rPr lang="en-GB" dirty="0" err="1" smtClean="0"/>
              <a:t>Treesleeper</a:t>
            </a:r>
            <a:r>
              <a:rPr lang="en-GB" dirty="0" smtClean="0"/>
              <a:t> Camp 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5145435"/>
          </a:xfrm>
        </p:spPr>
        <p:txBody>
          <a:bodyPr>
            <a:normAutofit/>
          </a:bodyPr>
          <a:lstStyle/>
          <a:p>
            <a:r>
              <a:rPr lang="nl-NL" dirty="0" err="1" smtClean="0"/>
              <a:t>Village</a:t>
            </a:r>
            <a:r>
              <a:rPr lang="nl-NL" dirty="0" smtClean="0"/>
              <a:t> tour (back &amp; front stage)</a:t>
            </a:r>
          </a:p>
          <a:p>
            <a:r>
              <a:rPr lang="nl-NL" dirty="0" err="1" smtClean="0"/>
              <a:t>Bushwalk</a:t>
            </a:r>
            <a:r>
              <a:rPr lang="nl-NL" dirty="0" smtClean="0"/>
              <a:t> (</a:t>
            </a:r>
            <a:r>
              <a:rPr lang="nl-NL" dirty="0" err="1" smtClean="0"/>
              <a:t>twin</a:t>
            </a:r>
            <a:r>
              <a:rPr lang="nl-NL" dirty="0" smtClean="0"/>
              <a:t> </a:t>
            </a:r>
            <a:r>
              <a:rPr lang="nl-NL" dirty="0" err="1" smtClean="0"/>
              <a:t>brother</a:t>
            </a:r>
            <a:r>
              <a:rPr lang="nl-NL" dirty="0" smtClean="0"/>
              <a:t> story)</a:t>
            </a:r>
          </a:p>
          <a:p>
            <a:r>
              <a:rPr lang="nl-NL" dirty="0" smtClean="0"/>
              <a:t>Traditional performance (back &amp; front stage)</a:t>
            </a:r>
          </a:p>
        </p:txBody>
      </p:sp>
      <p:pic>
        <p:nvPicPr>
          <p:cNvPr id="8" name="Picture 2" descr="D:\Stasja\Promotie\Images\Afbeelding 3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64904"/>
            <a:ext cx="3219822" cy="4293096"/>
          </a:xfrm>
          <a:prstGeom prst="rect">
            <a:avLst/>
          </a:prstGeom>
          <a:noFill/>
        </p:spPr>
      </p:pic>
      <p:pic>
        <p:nvPicPr>
          <p:cNvPr id="9" name="Picture 3" descr="D:\Stasja\Promotie\Images\233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564904"/>
            <a:ext cx="5724128" cy="4293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662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tasja\Promotie\Fieldwork Pix\Fotoselectie rapportage donoren\IMG_19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217024" cy="7272808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4149080"/>
          </a:xfrm>
        </p:spPr>
        <p:txBody>
          <a:bodyPr>
            <a:normAutofit fontScale="90000"/>
          </a:bodyPr>
          <a:lstStyle/>
          <a:p>
            <a:pPr algn="l"/>
            <a:r>
              <a:rPr lang="en-GB" sz="3100" b="1" dirty="0">
                <a:solidFill>
                  <a:schemeClr val="bg1"/>
                </a:solidFill>
              </a:rPr>
              <a:t/>
            </a:r>
            <a:br>
              <a:rPr lang="en-GB" sz="3100" b="1" dirty="0">
                <a:solidFill>
                  <a:schemeClr val="bg1"/>
                </a:solidFill>
              </a:rPr>
            </a:br>
            <a:r>
              <a:rPr lang="en-GB" sz="3100" b="1" dirty="0" smtClean="0">
                <a:solidFill>
                  <a:schemeClr val="bg1"/>
                </a:solidFill>
              </a:rPr>
              <a:t>ASC – </a:t>
            </a:r>
            <a:r>
              <a:rPr lang="en-GB" sz="3100" b="1" dirty="0">
                <a:solidFill>
                  <a:schemeClr val="bg1"/>
                </a:solidFill>
              </a:rPr>
              <a:t>6</a:t>
            </a:r>
            <a:r>
              <a:rPr lang="en-GB" sz="3100" b="1" dirty="0" smtClean="0">
                <a:solidFill>
                  <a:schemeClr val="bg1"/>
                </a:solidFill>
              </a:rPr>
              <a:t> March 2015: </a:t>
            </a:r>
            <a:br>
              <a:rPr lang="en-GB" sz="3100" b="1" dirty="0" smtClean="0">
                <a:solidFill>
                  <a:schemeClr val="bg1"/>
                </a:solidFill>
              </a:rPr>
            </a:br>
            <a:r>
              <a:rPr lang="en-GB" sz="3100" b="1" dirty="0" smtClean="0">
                <a:solidFill>
                  <a:schemeClr val="bg1"/>
                </a:solidFill>
              </a:rPr>
              <a:t/>
            </a:r>
            <a:br>
              <a:rPr lang="en-GB" sz="3100" b="1" dirty="0" smtClean="0">
                <a:solidFill>
                  <a:schemeClr val="bg1"/>
                </a:solidFill>
              </a:rPr>
            </a:br>
            <a:r>
              <a:rPr lang="en-GB" sz="3100" b="1" dirty="0" smtClean="0">
                <a:solidFill>
                  <a:schemeClr val="bg1"/>
                </a:solidFill>
              </a:rPr>
              <a:t>		</a:t>
            </a:r>
            <a:r>
              <a:rPr lang="en-GB" sz="3100" b="1" dirty="0">
                <a:solidFill>
                  <a:schemeClr val="bg1"/>
                </a:solidFill>
              </a:rPr>
              <a:t> TRAPPED IN TOURISM: BUSHMEN IN 				CONTEMPORARY </a:t>
            </a:r>
            <a:r>
              <a:rPr lang="en-GB" sz="3100" b="1" dirty="0" smtClean="0">
                <a:solidFill>
                  <a:schemeClr val="bg1"/>
                </a:solidFill>
              </a:rPr>
              <a:t>NAMIBIA</a:t>
            </a:r>
            <a:r>
              <a:rPr lang="en-GB" sz="2400" b="1" dirty="0" smtClean="0">
                <a:solidFill>
                  <a:schemeClr val="bg1"/>
                </a:solidFill>
              </a:rPr>
              <a:t/>
            </a:r>
            <a:br>
              <a:rPr lang="en-GB" sz="2400" b="1" dirty="0" smtClean="0">
                <a:solidFill>
                  <a:schemeClr val="bg1"/>
                </a:solidFill>
              </a:rPr>
            </a:br>
            <a:r>
              <a:rPr lang="nl-NL" sz="2400" b="1" dirty="0"/>
              <a:t>	</a:t>
            </a:r>
            <a:r>
              <a:rPr lang="nl-NL" sz="2400" b="1" dirty="0" smtClean="0"/>
              <a:t>			</a:t>
            </a:r>
            <a:br>
              <a:rPr lang="nl-NL" sz="2400" b="1" dirty="0" smtClean="0"/>
            </a:br>
            <a:r>
              <a:rPr lang="nl-NL" sz="2400" b="1" dirty="0"/>
              <a:t>	</a:t>
            </a:r>
            <a:r>
              <a:rPr lang="nl-NL" sz="2400" b="1" dirty="0" smtClean="0"/>
              <a:t>			</a:t>
            </a:r>
            <a:r>
              <a:rPr lang="en-GB" sz="2700" b="1" dirty="0" err="1" smtClean="0">
                <a:solidFill>
                  <a:schemeClr val="bg1"/>
                </a:solidFill>
              </a:rPr>
              <a:t>Stasja</a:t>
            </a:r>
            <a:r>
              <a:rPr lang="en-GB" sz="2700" b="1" dirty="0" smtClean="0">
                <a:solidFill>
                  <a:schemeClr val="bg1"/>
                </a:solidFill>
              </a:rPr>
              <a:t> Koot		THANK YOU!</a:t>
            </a:r>
            <a:br>
              <a:rPr lang="en-GB" sz="2700" b="1" dirty="0" smtClean="0">
                <a:solidFill>
                  <a:schemeClr val="bg1"/>
                </a:solidFill>
              </a:rPr>
            </a:br>
            <a:r>
              <a:rPr lang="en-GB" sz="2700" b="1" dirty="0" smtClean="0">
                <a:solidFill>
                  <a:schemeClr val="bg1"/>
                </a:solidFill>
              </a:rPr>
              <a:t>				</a:t>
            </a:r>
            <a:r>
              <a:rPr lang="en-GB" sz="2000" dirty="0" smtClean="0">
                <a:solidFill>
                  <a:schemeClr val="bg1"/>
                </a:solidFill>
                <a:hlinkClick r:id="rId3"/>
              </a:rPr>
              <a:t>koot@iss.nl</a:t>
            </a:r>
            <a:r>
              <a:rPr lang="en-GB" sz="2000" dirty="0" smtClean="0">
                <a:solidFill>
                  <a:schemeClr val="bg1"/>
                </a:solidFill>
              </a:rPr>
              <a:t/>
            </a:r>
            <a:br>
              <a:rPr lang="en-GB" sz="2000" dirty="0" smtClean="0">
                <a:solidFill>
                  <a:schemeClr val="bg1"/>
                </a:solidFill>
              </a:rPr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					</a:t>
            </a:r>
            <a:br>
              <a:rPr lang="en-GB" sz="2000" dirty="0" smtClean="0"/>
            </a:br>
            <a:r>
              <a:rPr lang="en-GB" sz="2000" dirty="0" smtClean="0"/>
              <a:t>						</a:t>
            </a:r>
            <a:r>
              <a:rPr lang="nl-NL" sz="2000" dirty="0" smtClean="0"/>
              <a:t/>
            </a:r>
            <a:br>
              <a:rPr lang="nl-NL" sz="2000" dirty="0" smtClean="0"/>
            </a:b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38924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Bushmen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lvl="0" indent="-514350"/>
            <a:r>
              <a:rPr lang="en-GB" dirty="0" smtClean="0"/>
              <a:t>Early colonial days: Icons in tourism in parks</a:t>
            </a:r>
          </a:p>
          <a:p>
            <a:pPr marL="514350" lvl="0" indent="-514350"/>
            <a:r>
              <a:rPr lang="en-GB" dirty="0" smtClean="0"/>
              <a:t>Farms workers, </a:t>
            </a:r>
            <a:r>
              <a:rPr lang="en-GB" i="1" dirty="0" err="1" smtClean="0"/>
              <a:t>baasskap</a:t>
            </a:r>
            <a:r>
              <a:rPr lang="en-GB" dirty="0" smtClean="0"/>
              <a:t> (</a:t>
            </a:r>
            <a:r>
              <a:rPr lang="en-GB" dirty="0" err="1" smtClean="0"/>
              <a:t>Suzman</a:t>
            </a:r>
            <a:r>
              <a:rPr lang="en-GB" dirty="0" smtClean="0"/>
              <a:t>, 1995; Sylvain, 2001)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 smtClean="0"/>
              <a:t>After independence:</a:t>
            </a:r>
            <a:endParaRPr lang="en-GB" dirty="0" smtClean="0"/>
          </a:p>
          <a:p>
            <a:pPr marL="514350" lvl="0" indent="-514350"/>
            <a:r>
              <a:rPr lang="en-GB" dirty="0" smtClean="0"/>
              <a:t>Resettlement farms, hybridity,</a:t>
            </a:r>
          </a:p>
          <a:p>
            <a:pPr marL="0" lvl="0" indent="0">
              <a:buNone/>
            </a:pPr>
            <a:r>
              <a:rPr lang="en-GB" dirty="0" smtClean="0"/>
              <a:t>marginalisation</a:t>
            </a:r>
          </a:p>
          <a:p>
            <a:pPr marL="514350" indent="-514350"/>
            <a:r>
              <a:rPr lang="nl-NL" dirty="0" smtClean="0"/>
              <a:t>New </a:t>
            </a:r>
            <a:r>
              <a:rPr lang="nl-NL" dirty="0" err="1"/>
              <a:t>liberal</a:t>
            </a:r>
            <a:r>
              <a:rPr lang="nl-NL" dirty="0"/>
              <a:t> </a:t>
            </a:r>
            <a:r>
              <a:rPr lang="nl-NL" dirty="0" err="1"/>
              <a:t>markets</a:t>
            </a:r>
            <a:r>
              <a:rPr lang="nl-NL" dirty="0"/>
              <a:t> </a:t>
            </a:r>
            <a:r>
              <a:rPr lang="nl-NL" dirty="0" smtClean="0"/>
              <a:t>open up, </a:t>
            </a:r>
            <a:r>
              <a:rPr lang="nl-NL" dirty="0" err="1" smtClean="0"/>
              <a:t>such</a:t>
            </a: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as </a:t>
            </a:r>
            <a:r>
              <a:rPr lang="nl-NL" dirty="0" err="1" smtClean="0"/>
              <a:t>tourism</a:t>
            </a:r>
            <a:endParaRPr lang="nl-NL" dirty="0"/>
          </a:p>
          <a:p>
            <a:pPr marL="514350" lvl="0" indent="-514350"/>
            <a:endParaRPr lang="en-GB" dirty="0" smtClean="0"/>
          </a:p>
          <a:p>
            <a:pPr marL="514350" lvl="0" indent="-514350"/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532" y="3906112"/>
            <a:ext cx="1987468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6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err="1" smtClean="0"/>
              <a:t>Tourism</a:t>
            </a:r>
            <a:r>
              <a:rPr lang="nl-NL" dirty="0" smtClean="0"/>
              <a:t> and </a:t>
            </a:r>
            <a:r>
              <a:rPr lang="nl-NL" dirty="0" err="1" smtClean="0"/>
              <a:t>development</a:t>
            </a:r>
            <a:r>
              <a:rPr lang="nl-NL" dirty="0" smtClean="0"/>
              <a:t> in Namibia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157236"/>
            <a:ext cx="8229600" cy="4525963"/>
          </a:xfrm>
        </p:spPr>
        <p:txBody>
          <a:bodyPr>
            <a:normAutofit/>
          </a:bodyPr>
          <a:lstStyle/>
          <a:p>
            <a:pPr marL="514350" lvl="0" indent="-514350"/>
            <a:r>
              <a:rPr lang="nl-NL" sz="2400" dirty="0" err="1" smtClean="0"/>
              <a:t>Strongly</a:t>
            </a:r>
            <a:r>
              <a:rPr lang="nl-NL" sz="2400" dirty="0" smtClean="0"/>
              <a:t> </a:t>
            </a:r>
            <a:r>
              <a:rPr lang="nl-NL" sz="2400" dirty="0" err="1"/>
              <a:t>linked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 smtClean="0"/>
              <a:t>nature</a:t>
            </a:r>
            <a:r>
              <a:rPr lang="nl-NL" sz="2400" dirty="0" smtClean="0"/>
              <a:t> </a:t>
            </a:r>
            <a:r>
              <a:rPr lang="nl-NL" sz="2400" dirty="0" err="1" smtClean="0"/>
              <a:t>conservation</a:t>
            </a:r>
            <a:endParaRPr lang="nl-NL" sz="2400" dirty="0"/>
          </a:p>
          <a:p>
            <a:pPr marL="514350" lvl="0" indent="-514350"/>
            <a:r>
              <a:rPr lang="nl-NL" sz="2400" dirty="0" err="1"/>
              <a:t>Consumptive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non-</a:t>
            </a:r>
            <a:r>
              <a:rPr lang="nl-NL" sz="2400" dirty="0" err="1"/>
              <a:t>consumptive</a:t>
            </a:r>
            <a:r>
              <a:rPr lang="nl-NL" sz="2400" dirty="0"/>
              <a:t> </a:t>
            </a:r>
            <a:r>
              <a:rPr lang="nl-NL" sz="2400" dirty="0" err="1"/>
              <a:t>tourism</a:t>
            </a:r>
            <a:endParaRPr lang="nl-NL" sz="2400" dirty="0"/>
          </a:p>
          <a:p>
            <a:pPr marL="514350" lvl="0" indent="-514350"/>
            <a:r>
              <a:rPr lang="nl-NL" sz="2400" dirty="0"/>
              <a:t>A strong </a:t>
            </a:r>
            <a:r>
              <a:rPr lang="nl-NL" sz="2400" dirty="0" err="1"/>
              <a:t>tourism</a:t>
            </a:r>
            <a:r>
              <a:rPr lang="nl-NL" sz="2400" dirty="0"/>
              <a:t> </a:t>
            </a:r>
            <a:r>
              <a:rPr lang="nl-NL" sz="2400" dirty="0" err="1" smtClean="0"/>
              <a:t>bubble</a:t>
            </a:r>
            <a:r>
              <a:rPr lang="nl-NL" sz="2400" dirty="0" smtClean="0"/>
              <a:t> in Namibia, </a:t>
            </a:r>
            <a:r>
              <a:rPr lang="nl-NL" sz="2400" dirty="0" err="1" smtClean="0"/>
              <a:t>based</a:t>
            </a:r>
            <a:r>
              <a:rPr lang="nl-NL" sz="2400" dirty="0" smtClean="0"/>
              <a:t> on the South </a:t>
            </a:r>
            <a:r>
              <a:rPr lang="nl-NL" sz="2400" dirty="0" err="1" smtClean="0"/>
              <a:t>African</a:t>
            </a:r>
            <a:r>
              <a:rPr lang="nl-NL" sz="2400" dirty="0" smtClean="0"/>
              <a:t> model</a:t>
            </a:r>
            <a:endParaRPr lang="nl-NL" sz="2400" dirty="0"/>
          </a:p>
          <a:p>
            <a:pPr marL="514350" lvl="0" indent="-514350"/>
            <a:r>
              <a:rPr lang="nl-NL" sz="2400" dirty="0"/>
              <a:t>A lot of </a:t>
            </a:r>
            <a:r>
              <a:rPr lang="nl-NL" sz="2400" dirty="0" err="1"/>
              <a:t>development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eco-rhetoric</a:t>
            </a:r>
            <a:r>
              <a:rPr lang="nl-NL" sz="2400" dirty="0"/>
              <a:t> in </a:t>
            </a:r>
            <a:r>
              <a:rPr lang="nl-NL" sz="2400" dirty="0" err="1"/>
              <a:t>tourism</a:t>
            </a:r>
            <a:r>
              <a:rPr lang="nl-NL" sz="2400" dirty="0"/>
              <a:t> </a:t>
            </a:r>
            <a:r>
              <a:rPr lang="nl-NL" sz="2400" dirty="0" err="1"/>
              <a:t>by</a:t>
            </a:r>
            <a:r>
              <a:rPr lang="nl-NL" sz="2400" dirty="0"/>
              <a:t> </a:t>
            </a:r>
            <a:r>
              <a:rPr lang="nl-NL" sz="2400" dirty="0" err="1"/>
              <a:t>various</a:t>
            </a:r>
            <a:r>
              <a:rPr lang="nl-NL" sz="2400" dirty="0"/>
              <a:t> stakeholders: </a:t>
            </a:r>
            <a:r>
              <a:rPr lang="nl-NL" sz="2400" dirty="0" err="1"/>
              <a:t>NGOs</a:t>
            </a:r>
            <a:r>
              <a:rPr lang="nl-NL" sz="2400" dirty="0"/>
              <a:t>, GRN, private sector, donors </a:t>
            </a:r>
            <a:r>
              <a:rPr lang="nl-NL" sz="2400" dirty="0" err="1"/>
              <a:t>and</a:t>
            </a:r>
            <a:r>
              <a:rPr lang="nl-NL" sz="2400" dirty="0"/>
              <a:t> consultants</a:t>
            </a:r>
          </a:p>
          <a:p>
            <a:pPr marL="514350" lvl="0" indent="-514350"/>
            <a:r>
              <a:rPr lang="nl-NL" sz="2400" dirty="0" err="1"/>
              <a:t>Also</a:t>
            </a:r>
            <a:r>
              <a:rPr lang="nl-NL" sz="2400" dirty="0"/>
              <a:t> </a:t>
            </a:r>
            <a:r>
              <a:rPr lang="nl-NL" sz="2400" dirty="0" err="1"/>
              <a:t>by</a:t>
            </a:r>
            <a:r>
              <a:rPr lang="nl-NL" sz="2400" dirty="0"/>
              <a:t> </a:t>
            </a:r>
            <a:r>
              <a:rPr lang="nl-NL" sz="2400" dirty="0" err="1"/>
              <a:t>locals</a:t>
            </a:r>
            <a:r>
              <a:rPr lang="nl-NL" sz="2400" dirty="0"/>
              <a:t>/</a:t>
            </a:r>
            <a:r>
              <a:rPr lang="nl-NL" sz="2400" dirty="0" err="1"/>
              <a:t>hosts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tourists</a:t>
            </a:r>
            <a:r>
              <a:rPr lang="nl-NL" sz="2400" dirty="0"/>
              <a:t>/</a:t>
            </a:r>
            <a:r>
              <a:rPr lang="nl-NL" sz="2400" dirty="0" err="1"/>
              <a:t>guests</a:t>
            </a:r>
            <a:endParaRPr lang="nl-NL" sz="2400" dirty="0"/>
          </a:p>
          <a:p>
            <a:pPr marL="514350" lvl="0" indent="-514350"/>
            <a:r>
              <a:rPr lang="nl-NL" sz="2400" dirty="0" err="1"/>
              <a:t>Trickle</a:t>
            </a:r>
            <a:r>
              <a:rPr lang="nl-NL" sz="2400" dirty="0"/>
              <a:t> down </a:t>
            </a:r>
            <a:r>
              <a:rPr lang="nl-NL" sz="2400" dirty="0" err="1"/>
              <a:t>effects</a:t>
            </a:r>
            <a:r>
              <a:rPr lang="nl-NL" sz="2400" dirty="0"/>
              <a:t>: </a:t>
            </a:r>
            <a:r>
              <a:rPr lang="nl-NL" sz="2400" dirty="0" err="1"/>
              <a:t>economic</a:t>
            </a:r>
            <a:endParaRPr lang="nl-NL" sz="2400" dirty="0"/>
          </a:p>
          <a:p>
            <a:pPr marL="0" lvl="0" indent="0">
              <a:buNone/>
            </a:pPr>
            <a:r>
              <a:rPr lang="nl-NL" sz="2400" dirty="0"/>
              <a:t>	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 smtClean="0"/>
              <a:t>educational</a:t>
            </a:r>
            <a:endParaRPr lang="nl-NL" sz="2400" dirty="0"/>
          </a:p>
          <a:p>
            <a:pPr marL="514350" lvl="0" indent="-514350"/>
            <a:endParaRPr lang="nl-NL" sz="2800" dirty="0" smtClean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12074"/>
            <a:ext cx="3521596" cy="234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3719"/>
            <a:ext cx="2267744" cy="151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80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431032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Tourism often embedded in CBNRM</a:t>
            </a:r>
            <a:br>
              <a:rPr lang="en-GB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514350" lvl="0" indent="-514350"/>
            <a:r>
              <a:rPr lang="en-GB" dirty="0" smtClean="0"/>
              <a:t>CBNRM = Community-Based Natural </a:t>
            </a:r>
            <a:r>
              <a:rPr lang="en-GB" dirty="0"/>
              <a:t>R</a:t>
            </a:r>
            <a:r>
              <a:rPr lang="en-GB" dirty="0" smtClean="0"/>
              <a:t>esource Management</a:t>
            </a:r>
          </a:p>
          <a:p>
            <a:pPr marL="514350" lvl="0" indent="-514350"/>
            <a:r>
              <a:rPr lang="en-GB" dirty="0" smtClean="0"/>
              <a:t>Big in Southern Africa</a:t>
            </a:r>
          </a:p>
          <a:p>
            <a:pPr marL="514350" lvl="0" indent="-514350"/>
            <a:r>
              <a:rPr lang="en-GB" dirty="0" smtClean="0"/>
              <a:t>Strong community involvement in conservation activities, a lot of tourism</a:t>
            </a:r>
          </a:p>
          <a:p>
            <a:pPr marL="514350" lvl="0" indent="-514350"/>
            <a:r>
              <a:rPr lang="en-GB" dirty="0" smtClean="0"/>
              <a:t>Criticised: nature</a:t>
            </a:r>
          </a:p>
          <a:p>
            <a:pPr marL="0" lvl="0" indent="0">
              <a:buNone/>
            </a:pPr>
            <a:r>
              <a:rPr lang="en-GB" dirty="0" smtClean="0"/>
              <a:t>first approach, </a:t>
            </a:r>
            <a:r>
              <a:rPr lang="en-GB" dirty="0" err="1" smtClean="0"/>
              <a:t>eg</a:t>
            </a:r>
            <a:r>
              <a:rPr lang="en-GB" dirty="0" smtClean="0"/>
              <a:t>.</a:t>
            </a:r>
          </a:p>
          <a:p>
            <a:pPr marL="0" lvl="0" indent="0">
              <a:buNone/>
            </a:pPr>
            <a:r>
              <a:rPr lang="en-GB" dirty="0" smtClean="0"/>
              <a:t>Sullivan (2002)</a:t>
            </a:r>
          </a:p>
          <a:p>
            <a:pPr marL="514350" lvl="0" indent="-514350"/>
            <a:r>
              <a:rPr lang="en-GB" dirty="0" smtClean="0"/>
              <a:t>Human-wildlife conflict</a:t>
            </a:r>
          </a:p>
          <a:p>
            <a:pPr marL="514350" lvl="0" indent="-514350"/>
            <a:r>
              <a:rPr lang="en-US" dirty="0" smtClean="0"/>
              <a:t>Joint ventures; a</a:t>
            </a:r>
          </a:p>
          <a:p>
            <a:pPr marL="0" lvl="0" indent="0">
              <a:buNone/>
            </a:pPr>
            <a:r>
              <a:rPr lang="en-US" dirty="0" smtClean="0"/>
              <a:t>perpetuation of </a:t>
            </a:r>
            <a:r>
              <a:rPr lang="en-US" i="1" dirty="0" err="1" smtClean="0"/>
              <a:t>baasskap</a:t>
            </a:r>
            <a:r>
              <a:rPr lang="en-US" dirty="0" smtClean="0"/>
              <a:t>?</a:t>
            </a:r>
            <a:endParaRPr lang="en-GB" dirty="0" smtClean="0"/>
          </a:p>
          <a:p>
            <a:pPr marL="0" lvl="0" indent="0">
              <a:buNone/>
            </a:pP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5" y="3864905"/>
            <a:ext cx="3995936" cy="29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/>
              <a:t>Why is Johannes afraid at N//</a:t>
            </a:r>
            <a:r>
              <a:rPr lang="en-GB" sz="3600" b="1" dirty="0" err="1" smtClean="0"/>
              <a:t>goabaca</a:t>
            </a:r>
            <a:r>
              <a:rPr lang="en-GB" sz="3600" b="1" dirty="0" smtClean="0"/>
              <a:t>?</a:t>
            </a:r>
            <a:r>
              <a:rPr lang="en-GB" b="1" dirty="0" smtClean="0"/>
              <a:t/>
            </a:r>
            <a:br>
              <a:rPr lang="en-GB" b="1" dirty="0" smtClean="0"/>
            </a:b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nl-NL" dirty="0" smtClean="0"/>
          </a:p>
          <a:p>
            <a:pPr marL="514350" indent="-514350">
              <a:buNone/>
            </a:pPr>
            <a:endParaRPr lang="nl-NL" dirty="0" smtClean="0"/>
          </a:p>
          <a:p>
            <a:pPr>
              <a:buNone/>
            </a:pPr>
            <a:endParaRPr lang="nl-NL" dirty="0" smtClean="0"/>
          </a:p>
        </p:txBody>
      </p:sp>
      <p:pic>
        <p:nvPicPr>
          <p:cNvPr id="151554" name="Picture 2" descr="D:\Stasja\Science\Promotie 2008-2013\Fieldwork Pix\Foto's Lisa voor onderzoek\05 Noabaca\IMG_0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7164288" cy="5373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647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Example: Anton </a:t>
            </a:r>
            <a:r>
              <a:rPr lang="en-GB" sz="3200" dirty="0" err="1" smtClean="0"/>
              <a:t>Dakomba</a:t>
            </a:r>
            <a:r>
              <a:rPr lang="en-GB" sz="3200" dirty="0" smtClean="0"/>
              <a:t> and the </a:t>
            </a:r>
            <a:r>
              <a:rPr lang="en-GB" sz="3200" dirty="0" err="1" smtClean="0"/>
              <a:t>Hiyemacan</a:t>
            </a:r>
            <a:r>
              <a:rPr lang="en-GB" sz="3200" dirty="0" smtClean="0"/>
              <a:t> //Au</a:t>
            </a:r>
            <a:endParaRPr lang="nl-NL" sz="3200" dirty="0" smtClean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400" dirty="0" err="1" smtClean="0"/>
              <a:t>Tourism</a:t>
            </a:r>
            <a:r>
              <a:rPr lang="nl-NL" sz="2400" dirty="0" smtClean="0"/>
              <a:t> product, </a:t>
            </a:r>
            <a:r>
              <a:rPr lang="nl-NL" sz="2400" dirty="0" err="1" smtClean="0"/>
              <a:t>animal</a:t>
            </a:r>
            <a:r>
              <a:rPr lang="nl-NL" sz="2400" dirty="0" smtClean="0"/>
              <a:t> skins</a:t>
            </a:r>
          </a:p>
          <a:p>
            <a:pPr>
              <a:buNone/>
            </a:pPr>
            <a:r>
              <a:rPr lang="nl-NL" sz="2400" dirty="0" err="1" smtClean="0"/>
              <a:t>What’s</a:t>
            </a:r>
            <a:r>
              <a:rPr lang="nl-NL" sz="2400" dirty="0" smtClean="0"/>
              <a:t> next? </a:t>
            </a:r>
            <a:r>
              <a:rPr lang="nl-NL" sz="2400" dirty="0" err="1" smtClean="0"/>
              <a:t>Poaching</a:t>
            </a:r>
            <a:r>
              <a:rPr lang="nl-NL" sz="2400" dirty="0" smtClean="0"/>
              <a:t>? </a:t>
            </a:r>
            <a:r>
              <a:rPr lang="nl-NL" sz="2400" dirty="0" err="1" smtClean="0"/>
              <a:t>Criminalisation</a:t>
            </a:r>
            <a:r>
              <a:rPr lang="nl-NL" sz="2400" dirty="0" smtClean="0"/>
              <a:t>?</a:t>
            </a:r>
          </a:p>
        </p:txBody>
      </p:sp>
      <p:pic>
        <p:nvPicPr>
          <p:cNvPr id="5" name="Afbeelding 4" descr="D:\Stasja\Promotie\Fieldwork Pix\201005 Náan Ku Se, Chetto (Dakomba group) and Mashi Craft Kongola, April and May 2010\P51200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04864"/>
            <a:ext cx="6768752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662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Stasja\Promotie\Images\P528000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8900"/>
            <a:ext cx="9261475" cy="6946900"/>
          </a:xfrm>
        </p:spPr>
      </p:pic>
      <p:sp>
        <p:nvSpPr>
          <p:cNvPr id="3" name="Rechthoek 2"/>
          <p:cNvSpPr/>
          <p:nvPr/>
        </p:nvSpPr>
        <p:spPr>
          <a:xfrm>
            <a:off x="1187450" y="0"/>
            <a:ext cx="4479925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nl-NL" sz="4400" b="1" kern="0" dirty="0">
                <a:solidFill>
                  <a:srgbClr val="093A80"/>
                </a:solidFill>
                <a:latin typeface="Arial"/>
                <a:cs typeface="Arial"/>
              </a:rPr>
              <a:t>Trophy </a:t>
            </a:r>
            <a:r>
              <a:rPr lang="nl-NL" sz="4400" b="1" kern="0" dirty="0" err="1">
                <a:solidFill>
                  <a:srgbClr val="093A80"/>
                </a:solidFill>
                <a:latin typeface="Arial"/>
                <a:cs typeface="Arial"/>
              </a:rPr>
              <a:t>hunting</a:t>
            </a:r>
            <a:r>
              <a:rPr lang="nl-NL" sz="4400" b="1" kern="0" dirty="0">
                <a:solidFill>
                  <a:srgbClr val="093A80"/>
                </a:solidFill>
                <a:latin typeface="Arial"/>
                <a:cs typeface="Arial"/>
              </a:rPr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922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700" y="-82550"/>
            <a:ext cx="9251950" cy="6948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hoek 2"/>
          <p:cNvSpPr/>
          <p:nvPr/>
        </p:nvSpPr>
        <p:spPr>
          <a:xfrm>
            <a:off x="179388" y="1773238"/>
            <a:ext cx="1814512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nl-NL" sz="4400" b="1" kern="0" dirty="0" err="1">
                <a:solidFill>
                  <a:srgbClr val="093A80"/>
                </a:solidFill>
                <a:latin typeface="Arial"/>
                <a:cs typeface="Arial"/>
              </a:rPr>
              <a:t>Crafts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684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493</Words>
  <Application>Microsoft Office PowerPoint</Application>
  <PresentationFormat>On-screen Show (4:3)</PresentationFormat>
  <Paragraphs>79</Paragraphs>
  <Slides>21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Office-thema</vt:lpstr>
      <vt:lpstr>1_Office-thema</vt:lpstr>
      <vt:lpstr>Acrobat Document</vt:lpstr>
      <vt:lpstr> ASC – 6 March 2015:     TRAPPED IN TOURISM: BUSHMEN IN     CONTEMPORARY NAMIBIA          Stasja Koot     koot@iss.nl               </vt:lpstr>
      <vt:lpstr>Research areas </vt:lpstr>
      <vt:lpstr>Bushmen</vt:lpstr>
      <vt:lpstr>Tourism and development in Namibia</vt:lpstr>
      <vt:lpstr>Tourism often embedded in CBNRM </vt:lpstr>
      <vt:lpstr>Why is Johannes afraid at N//goabaca? </vt:lpstr>
      <vt:lpstr>Example: Anton Dakomba and the Hiyemacan //Au</vt:lpstr>
      <vt:lpstr>PowerPoint Presentation</vt:lpstr>
      <vt:lpstr>PowerPoint Presentation</vt:lpstr>
      <vt:lpstr>Devil’s Claw</vt:lpstr>
      <vt:lpstr>PowerPoint Presentation</vt:lpstr>
      <vt:lpstr>PowerPoint Presentation</vt:lpstr>
      <vt:lpstr>PowerPoint Presentation</vt:lpstr>
      <vt:lpstr>The Bushman Myth in tourism </vt:lpstr>
      <vt:lpstr> The two contradictions of cultural ecotourism </vt:lpstr>
      <vt:lpstr>The Bushman Myth in tourism: Baobab Jagdfarm Namibia </vt:lpstr>
      <vt:lpstr>The Bushman Myth in tourism: Tsumkwe Country Lodge </vt:lpstr>
      <vt:lpstr>The Bushman Myth in tourism: Bushman Art and Afrikan Museum, Windhoek, Namibia  </vt:lpstr>
      <vt:lpstr>The Bushman Myth in tourism: Mountain Post, Nyae Nyae  </vt:lpstr>
      <vt:lpstr> Case study: Treesleeper Camp  </vt:lpstr>
      <vt:lpstr> ASC – 6 March 2015:      TRAPPED IN TOURISM: BUSHMEN IN     CONTEMPORARY NAMIBIA          Stasja Koot  THANK YOU!     koot@iss.nl 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ISS – 12 February 2014:     ECOTOURISM AND THE BUSHMAN MYTH          Stasja Koot     koot@iss.nl</dc:title>
  <dc:creator>Veldkamp, F.</dc:creator>
  <cp:lastModifiedBy>Veldkamp, F.</cp:lastModifiedBy>
  <cp:revision>27</cp:revision>
  <cp:lastPrinted>2014-02-12T09:23:51Z</cp:lastPrinted>
  <dcterms:modified xsi:type="dcterms:W3CDTF">2015-03-06T14:31:27Z</dcterms:modified>
</cp:coreProperties>
</file>