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66" r:id="rId3"/>
    <p:sldId id="299" r:id="rId4"/>
    <p:sldId id="257" r:id="rId5"/>
    <p:sldId id="258" r:id="rId6"/>
    <p:sldId id="259" r:id="rId7"/>
    <p:sldId id="267" r:id="rId8"/>
    <p:sldId id="260" r:id="rId9"/>
    <p:sldId id="300" r:id="rId10"/>
    <p:sldId id="261" r:id="rId11"/>
    <p:sldId id="268" r:id="rId12"/>
    <p:sldId id="262" r:id="rId13"/>
    <p:sldId id="269" r:id="rId14"/>
    <p:sldId id="270" r:id="rId15"/>
    <p:sldId id="271" r:id="rId16"/>
    <p:sldId id="272" r:id="rId17"/>
    <p:sldId id="273" r:id="rId18"/>
    <p:sldId id="277" r:id="rId19"/>
    <p:sldId id="274" r:id="rId20"/>
    <p:sldId id="278" r:id="rId21"/>
    <p:sldId id="275" r:id="rId22"/>
    <p:sldId id="298" r:id="rId23"/>
    <p:sldId id="276" r:id="rId24"/>
    <p:sldId id="281" r:id="rId25"/>
    <p:sldId id="263" r:id="rId26"/>
    <p:sldId id="264" r:id="rId27"/>
    <p:sldId id="279" r:id="rId28"/>
    <p:sldId id="280" r:id="rId29"/>
    <p:sldId id="306" r:id="rId30"/>
    <p:sldId id="302" r:id="rId31"/>
    <p:sldId id="296" r:id="rId32"/>
    <p:sldId id="304" r:id="rId33"/>
    <p:sldId id="305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Classeur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137729658792721"/>
          <c:y val="3.8601704363360016E-2"/>
          <c:w val="0.78167890459475764"/>
          <c:h val="0.75567147706156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Feuil1!$C$3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 w="25400" cap="flat" cmpd="sng" algn="ctr">
              <a:solidFill>
                <a:schemeClr val="accent1">
                  <a:shade val="50000"/>
                </a:schemeClr>
              </a:solidFill>
              <a:prstDash val="solid"/>
            </a:ln>
            <a:effectLst/>
          </c:spPr>
          <c:invertIfNegative val="0"/>
          <c:cat>
            <c:strRef>
              <c:f>Feuil1!$B$4:$B$8</c:f>
              <c:strCache>
                <c:ptCount val="5"/>
                <c:pt idx="0">
                  <c:v>Benin, 2002</c:v>
                </c:pt>
                <c:pt idx="1">
                  <c:v>Tanzania, 2006</c:v>
                </c:pt>
                <c:pt idx="2">
                  <c:v>Zambia, 2005</c:v>
                </c:pt>
                <c:pt idx="3">
                  <c:v>Cameroon, 2011</c:v>
                </c:pt>
                <c:pt idx="4">
                  <c:v>South Africa, 2004</c:v>
                </c:pt>
              </c:strCache>
            </c:strRef>
          </c:cat>
          <c:val>
            <c:numRef>
              <c:f>Feuil1!$C$4:$C$8</c:f>
              <c:numCache>
                <c:formatCode>General</c:formatCode>
                <c:ptCount val="5"/>
                <c:pt idx="0">
                  <c:v>97</c:v>
                </c:pt>
                <c:pt idx="1">
                  <c:v>96</c:v>
                </c:pt>
                <c:pt idx="2">
                  <c:v>95</c:v>
                </c:pt>
                <c:pt idx="3">
                  <c:v>90.5</c:v>
                </c:pt>
                <c:pt idx="4">
                  <c:v>18</c:v>
                </c:pt>
              </c:numCache>
            </c:numRef>
          </c:val>
        </c:ser>
        <c:ser>
          <c:idx val="1"/>
          <c:order val="1"/>
          <c:tx>
            <c:strRef>
              <c:f>Feuil1!$D$3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chemeClr val="accent2"/>
            </a:solidFill>
            <a:ln w="2540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invertIfNegative val="0"/>
          <c:cat>
            <c:strRef>
              <c:f>Feuil1!$B$4:$B$8</c:f>
              <c:strCache>
                <c:ptCount val="5"/>
                <c:pt idx="0">
                  <c:v>Benin, 2002</c:v>
                </c:pt>
                <c:pt idx="1">
                  <c:v>Tanzania, 2006</c:v>
                </c:pt>
                <c:pt idx="2">
                  <c:v>Zambia, 2005</c:v>
                </c:pt>
                <c:pt idx="3">
                  <c:v>Cameroon, 2011</c:v>
                </c:pt>
                <c:pt idx="4">
                  <c:v>South Africa, 2004</c:v>
                </c:pt>
              </c:strCache>
            </c:strRef>
          </c:cat>
          <c:val>
            <c:numRef>
              <c:f>Feuil1!$D$4:$D$8</c:f>
              <c:numCache>
                <c:formatCode>General</c:formatCode>
                <c:ptCount val="5"/>
                <c:pt idx="0">
                  <c:v>95</c:v>
                </c:pt>
                <c:pt idx="1">
                  <c:v>94</c:v>
                </c:pt>
                <c:pt idx="2">
                  <c:v>92</c:v>
                </c:pt>
                <c:pt idx="3">
                  <c:v>87.4</c:v>
                </c:pt>
                <c:pt idx="4">
                  <c:v>19</c:v>
                </c:pt>
              </c:numCache>
            </c:numRef>
          </c:val>
        </c:ser>
        <c:ser>
          <c:idx val="2"/>
          <c:order val="2"/>
          <c:tx>
            <c:strRef>
              <c:f>Feuil1!$E$3</c:f>
              <c:strCache>
                <c:ptCount val="1"/>
                <c:pt idx="0">
                  <c:v>Women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50000"/>
                    <a:satMod val="300000"/>
                  </a:schemeClr>
                </a:gs>
                <a:gs pos="35000">
                  <a:schemeClr val="accent4">
                    <a:tint val="37000"/>
                    <a:satMod val="300000"/>
                  </a:schemeClr>
                </a:gs>
                <a:gs pos="100000">
                  <a:schemeClr val="accent4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Feuil1!$B$4:$B$8</c:f>
              <c:strCache>
                <c:ptCount val="5"/>
                <c:pt idx="0">
                  <c:v>Benin, 2002</c:v>
                </c:pt>
                <c:pt idx="1">
                  <c:v>Tanzania, 2006</c:v>
                </c:pt>
                <c:pt idx="2">
                  <c:v>Zambia, 2005</c:v>
                </c:pt>
                <c:pt idx="3">
                  <c:v>Cameroon, 2011</c:v>
                </c:pt>
                <c:pt idx="4">
                  <c:v>South Africa, 2004</c:v>
                </c:pt>
              </c:strCache>
            </c:strRef>
          </c:cat>
          <c:val>
            <c:numRef>
              <c:f>Feuil1!$E$4:$E$8</c:f>
              <c:numCache>
                <c:formatCode>General</c:formatCode>
                <c:ptCount val="5"/>
                <c:pt idx="0">
                  <c:v>99</c:v>
                </c:pt>
                <c:pt idx="1">
                  <c:v>98</c:v>
                </c:pt>
                <c:pt idx="2">
                  <c:v>96</c:v>
                </c:pt>
                <c:pt idx="3">
                  <c:v>93.8</c:v>
                </c:pt>
                <c:pt idx="4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416896"/>
        <c:axId val="60277888"/>
      </c:barChart>
      <c:catAx>
        <c:axId val="1184168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/>
            </a:pPr>
            <a:endParaRPr lang="en-US"/>
          </a:p>
        </c:txPr>
        <c:crossAx val="60277888"/>
        <c:crosses val="autoZero"/>
        <c:auto val="1"/>
        <c:lblAlgn val="ctr"/>
        <c:lblOffset val="100"/>
        <c:noMultiLvlLbl val="0"/>
      </c:catAx>
      <c:valAx>
        <c:axId val="60277888"/>
        <c:scaling>
          <c:orientation val="minMax"/>
          <c:max val="1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Share in total employment (including agriculture)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18416896"/>
        <c:crosses val="autoZero"/>
        <c:crossBetween val="between"/>
      </c:valAx>
    </c:plotArea>
    <c:legend>
      <c:legendPos val="tr"/>
      <c:layout>
        <c:manualLayout>
          <c:xMode val="edge"/>
          <c:yMode val="edge"/>
          <c:x val="0.83487124618976938"/>
          <c:y val="4.4575964183360496E-2"/>
          <c:w val="0.1348265543240216"/>
          <c:h val="0.12707243365626986"/>
        </c:manualLayout>
      </c:layout>
      <c:overlay val="0"/>
      <c:txPr>
        <a:bodyPr/>
        <a:lstStyle/>
        <a:p>
          <a:pPr>
            <a:defRPr sz="12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>
          <a:latin typeface="+mn-lt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C5FA9C60-FBCC-4092-BA8A-D29E91FD10F6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462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ici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357C0FA8-4A55-46BF-8990-4745DFFDDA84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4432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4" name="Rectangle 32"/>
          <p:cNvSpPr>
            <a:spLocks noGrp="1" noChangeArrowheads="1"/>
          </p:cNvSpPr>
          <p:nvPr>
            <p:ph type="ctrTitle" sz="quarter"/>
          </p:nvPr>
        </p:nvSpPr>
        <p:spPr>
          <a:xfrm>
            <a:off x="2738438" y="1381125"/>
            <a:ext cx="6253162" cy="233362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41613" y="4124325"/>
            <a:ext cx="6249987" cy="12858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dt" sz="quarter" idx="2"/>
          </p:nvPr>
        </p:nvSpPr>
        <p:spPr>
          <a:xfrm>
            <a:off x="2743200" y="5410200"/>
            <a:ext cx="6248400" cy="457200"/>
          </a:xfrm>
        </p:spPr>
        <p:txBody>
          <a:bodyPr wrap="none"/>
          <a:lstStyle>
            <a:lvl1pPr>
              <a:defRPr sz="3200" b="1">
                <a:latin typeface="+mn-lt"/>
              </a:defRPr>
            </a:lvl1pPr>
          </a:lstStyle>
          <a:p>
            <a:endParaRPr lang="en-US"/>
          </a:p>
        </p:txBody>
      </p:sp>
      <p:grpSp>
        <p:nvGrpSpPr>
          <p:cNvPr id="3129" name="Group 57"/>
          <p:cNvGrpSpPr>
            <a:grpSpLocks/>
          </p:cNvGrpSpPr>
          <p:nvPr/>
        </p:nvGrpSpPr>
        <p:grpSpPr bwMode="auto">
          <a:xfrm>
            <a:off x="0" y="0"/>
            <a:ext cx="1557338" cy="6878638"/>
            <a:chOff x="0" y="-6"/>
            <a:chExt cx="981" cy="4333"/>
          </a:xfrm>
        </p:grpSpPr>
        <p:sp>
          <p:nvSpPr>
            <p:cNvPr id="3130" name="Rectangle 58"/>
            <p:cNvSpPr>
              <a:spLocks noChangeArrowheads="1"/>
            </p:cNvSpPr>
            <p:nvPr/>
          </p:nvSpPr>
          <p:spPr bwMode="auto">
            <a:xfrm>
              <a:off x="453" y="2151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31" name="Rectangle 59"/>
            <p:cNvSpPr>
              <a:spLocks noChangeArrowheads="1"/>
            </p:cNvSpPr>
            <p:nvPr/>
          </p:nvSpPr>
          <p:spPr bwMode="auto">
            <a:xfrm>
              <a:off x="0" y="2151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7" rIns="92075" bIns="46037" anchor="ctr"/>
            <a:lstStyle/>
            <a:p>
              <a:pPr eaLnBrk="0" hangingPunct="0">
                <a:spcBef>
                  <a:spcPct val="50000"/>
                </a:spcBef>
              </a:pPr>
              <a:endParaRPr kumimoji="1" lang="fr-FR"/>
            </a:p>
          </p:txBody>
        </p:sp>
        <p:sp>
          <p:nvSpPr>
            <p:cNvPr id="3132" name="Rectangle 60"/>
            <p:cNvSpPr>
              <a:spLocks noChangeArrowheads="1"/>
            </p:cNvSpPr>
            <p:nvPr/>
          </p:nvSpPr>
          <p:spPr bwMode="auto">
            <a:xfrm>
              <a:off x="222" y="2151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33" name="Rectangle 61"/>
            <p:cNvSpPr>
              <a:spLocks noChangeArrowheads="1"/>
            </p:cNvSpPr>
            <p:nvPr/>
          </p:nvSpPr>
          <p:spPr bwMode="auto">
            <a:xfrm>
              <a:off x="567" y="2160"/>
              <a:ext cx="204" cy="216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7" rIns="92075" bIns="46037" anchor="ctr"/>
            <a:lstStyle/>
            <a:p>
              <a:pPr eaLnBrk="0" hangingPunct="0">
                <a:spcBef>
                  <a:spcPct val="50000"/>
                </a:spcBef>
              </a:pPr>
              <a:endParaRPr kumimoji="1" lang="fr-FR"/>
            </a:p>
          </p:txBody>
        </p:sp>
        <p:sp>
          <p:nvSpPr>
            <p:cNvPr id="3134" name="Freeform 62"/>
            <p:cNvSpPr>
              <a:spLocks/>
            </p:cNvSpPr>
            <p:nvPr/>
          </p:nvSpPr>
          <p:spPr bwMode="auto">
            <a:xfrm>
              <a:off x="222" y="2636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35" name="Freeform 63"/>
            <p:cNvSpPr>
              <a:spLocks/>
            </p:cNvSpPr>
            <p:nvPr/>
          </p:nvSpPr>
          <p:spPr bwMode="auto">
            <a:xfrm>
              <a:off x="222" y="2908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36" name="Freeform 64"/>
            <p:cNvSpPr>
              <a:spLocks/>
            </p:cNvSpPr>
            <p:nvPr/>
          </p:nvSpPr>
          <p:spPr bwMode="auto">
            <a:xfrm>
              <a:off x="222" y="3165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37" name="Freeform 65"/>
            <p:cNvSpPr>
              <a:spLocks/>
            </p:cNvSpPr>
            <p:nvPr/>
          </p:nvSpPr>
          <p:spPr bwMode="auto">
            <a:xfrm>
              <a:off x="222" y="3420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38" name="Freeform 66"/>
            <p:cNvSpPr>
              <a:spLocks/>
            </p:cNvSpPr>
            <p:nvPr/>
          </p:nvSpPr>
          <p:spPr bwMode="auto">
            <a:xfrm>
              <a:off x="222" y="367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39" name="Freeform 67"/>
            <p:cNvSpPr>
              <a:spLocks/>
            </p:cNvSpPr>
            <p:nvPr/>
          </p:nvSpPr>
          <p:spPr bwMode="auto">
            <a:xfrm>
              <a:off x="301" y="3932"/>
              <a:ext cx="265" cy="392"/>
            </a:xfrm>
            <a:custGeom>
              <a:avLst/>
              <a:gdLst/>
              <a:ahLst/>
              <a:cxnLst>
                <a:cxn ang="0">
                  <a:pos x="264" y="52"/>
                </a:cxn>
                <a:cxn ang="0">
                  <a:pos x="264" y="194"/>
                </a:cxn>
                <a:cxn ang="0">
                  <a:pos x="256" y="188"/>
                </a:cxn>
                <a:cxn ang="0">
                  <a:pos x="236" y="188"/>
                </a:cxn>
                <a:cxn ang="0">
                  <a:pos x="221" y="194"/>
                </a:cxn>
                <a:cxn ang="0">
                  <a:pos x="205" y="209"/>
                </a:cxn>
                <a:cxn ang="0">
                  <a:pos x="162" y="261"/>
                </a:cxn>
                <a:cxn ang="0">
                  <a:pos x="66" y="366"/>
                </a:cxn>
                <a:cxn ang="0">
                  <a:pos x="45" y="391"/>
                </a:cxn>
                <a:cxn ang="0">
                  <a:pos x="0" y="391"/>
                </a:cxn>
                <a:cxn ang="0">
                  <a:pos x="178" y="190"/>
                </a:cxn>
                <a:cxn ang="0">
                  <a:pos x="218" y="138"/>
                </a:cxn>
                <a:cxn ang="0">
                  <a:pos x="233" y="111"/>
                </a:cxn>
                <a:cxn ang="0">
                  <a:pos x="246" y="84"/>
                </a:cxn>
                <a:cxn ang="0">
                  <a:pos x="256" y="39"/>
                </a:cxn>
                <a:cxn ang="0">
                  <a:pos x="264" y="0"/>
                </a:cxn>
                <a:cxn ang="0">
                  <a:pos x="264" y="117"/>
                </a:cxn>
              </a:cxnLst>
              <a:rect l="0" t="0" r="r" b="b"/>
              <a:pathLst>
                <a:path w="265" h="392">
                  <a:moveTo>
                    <a:pt x="264" y="52"/>
                  </a:moveTo>
                  <a:lnTo>
                    <a:pt x="264" y="194"/>
                  </a:lnTo>
                  <a:lnTo>
                    <a:pt x="256" y="188"/>
                  </a:lnTo>
                  <a:lnTo>
                    <a:pt x="236" y="188"/>
                  </a:lnTo>
                  <a:lnTo>
                    <a:pt x="221" y="194"/>
                  </a:lnTo>
                  <a:lnTo>
                    <a:pt x="205" y="209"/>
                  </a:lnTo>
                  <a:lnTo>
                    <a:pt x="162" y="261"/>
                  </a:lnTo>
                  <a:lnTo>
                    <a:pt x="66" y="366"/>
                  </a:lnTo>
                  <a:lnTo>
                    <a:pt x="45" y="391"/>
                  </a:lnTo>
                  <a:lnTo>
                    <a:pt x="0" y="391"/>
                  </a:lnTo>
                  <a:lnTo>
                    <a:pt x="178" y="190"/>
                  </a:lnTo>
                  <a:lnTo>
                    <a:pt x="218" y="138"/>
                  </a:lnTo>
                  <a:lnTo>
                    <a:pt x="233" y="111"/>
                  </a:lnTo>
                  <a:lnTo>
                    <a:pt x="246" y="84"/>
                  </a:lnTo>
                  <a:lnTo>
                    <a:pt x="256" y="39"/>
                  </a:lnTo>
                  <a:lnTo>
                    <a:pt x="264" y="0"/>
                  </a:lnTo>
                  <a:lnTo>
                    <a:pt x="264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40" name="Freeform 68"/>
            <p:cNvSpPr>
              <a:spLocks/>
            </p:cNvSpPr>
            <p:nvPr/>
          </p:nvSpPr>
          <p:spPr bwMode="auto">
            <a:xfrm>
              <a:off x="222" y="2366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41" name="Freeform 69"/>
            <p:cNvSpPr>
              <a:spLocks/>
            </p:cNvSpPr>
            <p:nvPr/>
          </p:nvSpPr>
          <p:spPr bwMode="auto">
            <a:xfrm>
              <a:off x="222" y="2151"/>
              <a:ext cx="346" cy="575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3"/>
                </a:cxn>
                <a:cxn ang="0">
                  <a:pos x="30" y="433"/>
                </a:cxn>
                <a:cxn ang="0">
                  <a:pos x="17" y="463"/>
                </a:cxn>
                <a:cxn ang="0">
                  <a:pos x="10" y="510"/>
                </a:cxn>
                <a:cxn ang="0">
                  <a:pos x="0" y="574"/>
                </a:cxn>
                <a:cxn ang="0">
                  <a:pos x="0" y="293"/>
                </a:cxn>
                <a:cxn ang="0">
                  <a:pos x="5" y="320"/>
                </a:cxn>
                <a:cxn ang="0">
                  <a:pos x="10" y="332"/>
                </a:cxn>
                <a:cxn ang="0">
                  <a:pos x="20" y="338"/>
                </a:cxn>
                <a:cxn ang="0">
                  <a:pos x="30" y="341"/>
                </a:cxn>
                <a:cxn ang="0">
                  <a:pos x="45" y="341"/>
                </a:cxn>
                <a:cxn ang="0">
                  <a:pos x="60" y="335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5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3"/>
                  </a:lnTo>
                  <a:lnTo>
                    <a:pt x="30" y="433"/>
                  </a:lnTo>
                  <a:lnTo>
                    <a:pt x="17" y="463"/>
                  </a:lnTo>
                  <a:lnTo>
                    <a:pt x="10" y="510"/>
                  </a:lnTo>
                  <a:lnTo>
                    <a:pt x="0" y="574"/>
                  </a:lnTo>
                  <a:lnTo>
                    <a:pt x="0" y="293"/>
                  </a:lnTo>
                  <a:lnTo>
                    <a:pt x="5" y="320"/>
                  </a:lnTo>
                  <a:lnTo>
                    <a:pt x="10" y="332"/>
                  </a:lnTo>
                  <a:lnTo>
                    <a:pt x="20" y="338"/>
                  </a:lnTo>
                  <a:lnTo>
                    <a:pt x="30" y="341"/>
                  </a:lnTo>
                  <a:lnTo>
                    <a:pt x="45" y="341"/>
                  </a:lnTo>
                  <a:lnTo>
                    <a:pt x="60" y="335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42" name="Rectangle 70"/>
            <p:cNvSpPr>
              <a:spLocks noChangeArrowheads="1"/>
            </p:cNvSpPr>
            <p:nvPr/>
          </p:nvSpPr>
          <p:spPr bwMode="auto">
            <a:xfrm>
              <a:off x="453" y="-3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43" name="Rectangle 71"/>
            <p:cNvSpPr>
              <a:spLocks noChangeArrowheads="1"/>
            </p:cNvSpPr>
            <p:nvPr/>
          </p:nvSpPr>
          <p:spPr bwMode="auto">
            <a:xfrm>
              <a:off x="0" y="-3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7" rIns="92075" bIns="46037" anchor="ctr"/>
            <a:lstStyle/>
            <a:p>
              <a:pPr eaLnBrk="0" hangingPunct="0">
                <a:spcBef>
                  <a:spcPct val="50000"/>
                </a:spcBef>
              </a:pPr>
              <a:endParaRPr kumimoji="1" lang="fr-FR"/>
            </a:p>
          </p:txBody>
        </p:sp>
        <p:sp>
          <p:nvSpPr>
            <p:cNvPr id="3144" name="Rectangle 72"/>
            <p:cNvSpPr>
              <a:spLocks noChangeArrowheads="1"/>
            </p:cNvSpPr>
            <p:nvPr/>
          </p:nvSpPr>
          <p:spPr bwMode="auto">
            <a:xfrm>
              <a:off x="222" y="-3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45" name="Rectangle 73"/>
            <p:cNvSpPr>
              <a:spLocks noChangeArrowheads="1"/>
            </p:cNvSpPr>
            <p:nvPr/>
          </p:nvSpPr>
          <p:spPr bwMode="auto">
            <a:xfrm>
              <a:off x="567" y="-3"/>
              <a:ext cx="204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7" rIns="92075" bIns="46037" anchor="ctr"/>
            <a:lstStyle/>
            <a:p>
              <a:pPr eaLnBrk="0" hangingPunct="0">
                <a:spcBef>
                  <a:spcPct val="50000"/>
                </a:spcBef>
              </a:pPr>
              <a:endParaRPr kumimoji="1" lang="fr-FR"/>
            </a:p>
          </p:txBody>
        </p:sp>
        <p:sp>
          <p:nvSpPr>
            <p:cNvPr id="3146" name="Freeform 74"/>
            <p:cNvSpPr>
              <a:spLocks/>
            </p:cNvSpPr>
            <p:nvPr/>
          </p:nvSpPr>
          <p:spPr bwMode="auto">
            <a:xfrm>
              <a:off x="222" y="49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47" name="Freeform 75"/>
            <p:cNvSpPr>
              <a:spLocks/>
            </p:cNvSpPr>
            <p:nvPr/>
          </p:nvSpPr>
          <p:spPr bwMode="auto">
            <a:xfrm>
              <a:off x="222" y="754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48" name="Freeform 76"/>
            <p:cNvSpPr>
              <a:spLocks/>
            </p:cNvSpPr>
            <p:nvPr/>
          </p:nvSpPr>
          <p:spPr bwMode="auto">
            <a:xfrm>
              <a:off x="222" y="1010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49" name="Freeform 77"/>
            <p:cNvSpPr>
              <a:spLocks/>
            </p:cNvSpPr>
            <p:nvPr/>
          </p:nvSpPr>
          <p:spPr bwMode="auto">
            <a:xfrm>
              <a:off x="222" y="126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50" name="Freeform 78"/>
            <p:cNvSpPr>
              <a:spLocks/>
            </p:cNvSpPr>
            <p:nvPr/>
          </p:nvSpPr>
          <p:spPr bwMode="auto">
            <a:xfrm>
              <a:off x="222" y="1522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51" name="Freeform 79"/>
            <p:cNvSpPr>
              <a:spLocks/>
            </p:cNvSpPr>
            <p:nvPr/>
          </p:nvSpPr>
          <p:spPr bwMode="auto">
            <a:xfrm>
              <a:off x="219" y="4178"/>
              <a:ext cx="349" cy="149"/>
            </a:xfrm>
            <a:custGeom>
              <a:avLst/>
              <a:gdLst/>
              <a:ahLst/>
              <a:cxnLst>
                <a:cxn ang="0">
                  <a:pos x="345" y="52"/>
                </a:cxn>
                <a:cxn ang="0">
                  <a:pos x="348" y="144"/>
                </a:cxn>
                <a:cxn ang="0">
                  <a:pos x="0" y="148"/>
                </a:cxn>
                <a:cxn ang="0">
                  <a:pos x="299" y="143"/>
                </a:cxn>
                <a:cxn ang="0">
                  <a:pos x="315" y="111"/>
                </a:cxn>
                <a:cxn ang="0">
                  <a:pos x="328" y="84"/>
                </a:cxn>
                <a:cxn ang="0">
                  <a:pos x="338" y="39"/>
                </a:cxn>
                <a:cxn ang="0">
                  <a:pos x="345" y="0"/>
                </a:cxn>
                <a:cxn ang="0">
                  <a:pos x="345" y="117"/>
                </a:cxn>
              </a:cxnLst>
              <a:rect l="0" t="0" r="r" b="b"/>
              <a:pathLst>
                <a:path w="349" h="149">
                  <a:moveTo>
                    <a:pt x="345" y="52"/>
                  </a:moveTo>
                  <a:lnTo>
                    <a:pt x="348" y="144"/>
                  </a:lnTo>
                  <a:lnTo>
                    <a:pt x="0" y="148"/>
                  </a:lnTo>
                  <a:lnTo>
                    <a:pt x="299" y="143"/>
                  </a:lnTo>
                  <a:lnTo>
                    <a:pt x="315" y="111"/>
                  </a:lnTo>
                  <a:lnTo>
                    <a:pt x="328" y="84"/>
                  </a:lnTo>
                  <a:lnTo>
                    <a:pt x="338" y="39"/>
                  </a:lnTo>
                  <a:lnTo>
                    <a:pt x="345" y="0"/>
                  </a:lnTo>
                  <a:lnTo>
                    <a:pt x="345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52" name="Freeform 80"/>
            <p:cNvSpPr>
              <a:spLocks/>
            </p:cNvSpPr>
            <p:nvPr/>
          </p:nvSpPr>
          <p:spPr bwMode="auto">
            <a:xfrm>
              <a:off x="222" y="211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53" name="Freeform 81"/>
            <p:cNvSpPr>
              <a:spLocks/>
            </p:cNvSpPr>
            <p:nvPr/>
          </p:nvSpPr>
          <p:spPr bwMode="auto">
            <a:xfrm>
              <a:off x="222" y="-3"/>
              <a:ext cx="346" cy="574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2"/>
                </a:cxn>
                <a:cxn ang="0">
                  <a:pos x="30" y="432"/>
                </a:cxn>
                <a:cxn ang="0">
                  <a:pos x="17" y="462"/>
                </a:cxn>
                <a:cxn ang="0">
                  <a:pos x="10" y="509"/>
                </a:cxn>
                <a:cxn ang="0">
                  <a:pos x="0" y="573"/>
                </a:cxn>
                <a:cxn ang="0">
                  <a:pos x="0" y="292"/>
                </a:cxn>
                <a:cxn ang="0">
                  <a:pos x="5" y="319"/>
                </a:cxn>
                <a:cxn ang="0">
                  <a:pos x="10" y="331"/>
                </a:cxn>
                <a:cxn ang="0">
                  <a:pos x="20" y="337"/>
                </a:cxn>
                <a:cxn ang="0">
                  <a:pos x="30" y="340"/>
                </a:cxn>
                <a:cxn ang="0">
                  <a:pos x="45" y="340"/>
                </a:cxn>
                <a:cxn ang="0">
                  <a:pos x="60" y="334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4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2"/>
                  </a:lnTo>
                  <a:lnTo>
                    <a:pt x="30" y="432"/>
                  </a:lnTo>
                  <a:lnTo>
                    <a:pt x="17" y="462"/>
                  </a:lnTo>
                  <a:lnTo>
                    <a:pt x="10" y="509"/>
                  </a:lnTo>
                  <a:lnTo>
                    <a:pt x="0" y="573"/>
                  </a:lnTo>
                  <a:lnTo>
                    <a:pt x="0" y="292"/>
                  </a:lnTo>
                  <a:lnTo>
                    <a:pt x="5" y="319"/>
                  </a:lnTo>
                  <a:lnTo>
                    <a:pt x="10" y="331"/>
                  </a:lnTo>
                  <a:lnTo>
                    <a:pt x="20" y="337"/>
                  </a:lnTo>
                  <a:lnTo>
                    <a:pt x="30" y="340"/>
                  </a:lnTo>
                  <a:lnTo>
                    <a:pt x="45" y="340"/>
                  </a:lnTo>
                  <a:lnTo>
                    <a:pt x="60" y="334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54" name="Freeform 82"/>
            <p:cNvSpPr>
              <a:spLocks/>
            </p:cNvSpPr>
            <p:nvPr/>
          </p:nvSpPr>
          <p:spPr bwMode="auto">
            <a:xfrm>
              <a:off x="224" y="-6"/>
              <a:ext cx="154" cy="294"/>
            </a:xfrm>
            <a:custGeom>
              <a:avLst/>
              <a:gdLst/>
              <a:ahLst/>
              <a:cxnLst>
                <a:cxn ang="0">
                  <a:pos x="153" y="3"/>
                </a:cxn>
                <a:cxn ang="0">
                  <a:pos x="50" y="122"/>
                </a:cxn>
                <a:cxn ang="0">
                  <a:pos x="30" y="152"/>
                </a:cxn>
                <a:cxn ang="0">
                  <a:pos x="17" y="182"/>
                </a:cxn>
                <a:cxn ang="0">
                  <a:pos x="10" y="229"/>
                </a:cxn>
                <a:cxn ang="0">
                  <a:pos x="0" y="293"/>
                </a:cxn>
                <a:cxn ang="0">
                  <a:pos x="0" y="12"/>
                </a:cxn>
                <a:cxn ang="0">
                  <a:pos x="5" y="39"/>
                </a:cxn>
                <a:cxn ang="0">
                  <a:pos x="10" y="51"/>
                </a:cxn>
                <a:cxn ang="0">
                  <a:pos x="20" y="57"/>
                </a:cxn>
                <a:cxn ang="0">
                  <a:pos x="30" y="60"/>
                </a:cxn>
                <a:cxn ang="0">
                  <a:pos x="45" y="60"/>
                </a:cxn>
                <a:cxn ang="0">
                  <a:pos x="60" y="54"/>
                </a:cxn>
                <a:cxn ang="0">
                  <a:pos x="110" y="0"/>
                </a:cxn>
              </a:cxnLst>
              <a:rect l="0" t="0" r="r" b="b"/>
              <a:pathLst>
                <a:path w="154" h="294">
                  <a:moveTo>
                    <a:pt x="153" y="3"/>
                  </a:moveTo>
                  <a:lnTo>
                    <a:pt x="50" y="122"/>
                  </a:lnTo>
                  <a:lnTo>
                    <a:pt x="30" y="152"/>
                  </a:lnTo>
                  <a:lnTo>
                    <a:pt x="17" y="182"/>
                  </a:lnTo>
                  <a:lnTo>
                    <a:pt x="10" y="229"/>
                  </a:lnTo>
                  <a:lnTo>
                    <a:pt x="0" y="293"/>
                  </a:lnTo>
                  <a:lnTo>
                    <a:pt x="0" y="12"/>
                  </a:lnTo>
                  <a:lnTo>
                    <a:pt x="5" y="39"/>
                  </a:lnTo>
                  <a:lnTo>
                    <a:pt x="10" y="51"/>
                  </a:lnTo>
                  <a:lnTo>
                    <a:pt x="20" y="57"/>
                  </a:lnTo>
                  <a:lnTo>
                    <a:pt x="30" y="60"/>
                  </a:lnTo>
                  <a:lnTo>
                    <a:pt x="45" y="60"/>
                  </a:lnTo>
                  <a:lnTo>
                    <a:pt x="60" y="54"/>
                  </a:lnTo>
                  <a:lnTo>
                    <a:pt x="110" y="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55" name="Freeform 83"/>
            <p:cNvSpPr>
              <a:spLocks/>
            </p:cNvSpPr>
            <p:nvPr/>
          </p:nvSpPr>
          <p:spPr bwMode="auto">
            <a:xfrm>
              <a:off x="222" y="179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56" name="Rectangle 84"/>
            <p:cNvSpPr>
              <a:spLocks noChangeArrowheads="1"/>
            </p:cNvSpPr>
            <p:nvPr/>
          </p:nvSpPr>
          <p:spPr bwMode="auto">
            <a:xfrm>
              <a:off x="771" y="0"/>
              <a:ext cx="210" cy="4319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57" name="Line 85"/>
            <p:cNvSpPr>
              <a:spLocks noChangeShapeType="1"/>
            </p:cNvSpPr>
            <p:nvPr/>
          </p:nvSpPr>
          <p:spPr bwMode="auto">
            <a:xfrm>
              <a:off x="13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58" name="Line 86"/>
            <p:cNvSpPr>
              <a:spLocks noChangeShapeType="1"/>
            </p:cNvSpPr>
            <p:nvPr/>
          </p:nvSpPr>
          <p:spPr bwMode="auto">
            <a:xfrm>
              <a:off x="64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163" name="Group 91"/>
          <p:cNvGrpSpPr>
            <a:grpSpLocks/>
          </p:cNvGrpSpPr>
          <p:nvPr/>
        </p:nvGrpSpPr>
        <p:grpSpPr bwMode="auto">
          <a:xfrm>
            <a:off x="523875" y="1428750"/>
            <a:ext cx="2095500" cy="2095500"/>
            <a:chOff x="330" y="900"/>
            <a:chExt cx="1320" cy="1320"/>
          </a:xfrm>
        </p:grpSpPr>
        <p:sp>
          <p:nvSpPr>
            <p:cNvPr id="3109" name="Rectangle 37"/>
            <p:cNvSpPr>
              <a:spLocks noChangeArrowheads="1"/>
            </p:cNvSpPr>
            <p:nvPr/>
          </p:nvSpPr>
          <p:spPr bwMode="auto">
            <a:xfrm>
              <a:off x="975" y="900"/>
              <a:ext cx="675" cy="1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grpSp>
          <p:nvGrpSpPr>
            <p:cNvPr id="3162" name="Group 90"/>
            <p:cNvGrpSpPr>
              <a:grpSpLocks/>
            </p:cNvGrpSpPr>
            <p:nvPr/>
          </p:nvGrpSpPr>
          <p:grpSpPr bwMode="auto">
            <a:xfrm>
              <a:off x="330" y="1015"/>
              <a:ext cx="1079" cy="1060"/>
              <a:chOff x="330" y="1015"/>
              <a:chExt cx="1079" cy="1060"/>
            </a:xfrm>
          </p:grpSpPr>
          <p:grpSp>
            <p:nvGrpSpPr>
              <p:cNvPr id="3160" name="Group 88"/>
              <p:cNvGrpSpPr>
                <a:grpSpLocks/>
              </p:cNvGrpSpPr>
              <p:nvPr/>
            </p:nvGrpSpPr>
            <p:grpSpPr bwMode="auto">
              <a:xfrm>
                <a:off x="330" y="1015"/>
                <a:ext cx="1079" cy="1060"/>
                <a:chOff x="330" y="1015"/>
                <a:chExt cx="1079" cy="1060"/>
              </a:xfrm>
            </p:grpSpPr>
            <p:grpSp>
              <p:nvGrpSpPr>
                <p:cNvPr id="3159" name="Group 87"/>
                <p:cNvGrpSpPr>
                  <a:grpSpLocks/>
                </p:cNvGrpSpPr>
                <p:nvPr/>
              </p:nvGrpSpPr>
              <p:grpSpPr bwMode="auto">
                <a:xfrm>
                  <a:off x="330" y="1015"/>
                  <a:ext cx="1079" cy="1060"/>
                  <a:chOff x="330" y="1015"/>
                  <a:chExt cx="1079" cy="1060"/>
                </a:xfrm>
              </p:grpSpPr>
              <p:sp>
                <p:nvSpPr>
                  <p:cNvPr id="3110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333" y="1910"/>
                    <a:ext cx="1074" cy="16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3111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333" y="1015"/>
                    <a:ext cx="1074" cy="16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3112" name="AutoShape 40"/>
                  <p:cNvSpPr>
                    <a:spLocks noChangeArrowheads="1"/>
                  </p:cNvSpPr>
                  <p:nvPr/>
                </p:nvSpPr>
                <p:spPr bwMode="auto">
                  <a:xfrm rot="5400000" flipV="1">
                    <a:off x="-91" y="1446"/>
                    <a:ext cx="1028" cy="186"/>
                  </a:xfrm>
                  <a:custGeom>
                    <a:avLst/>
                    <a:gdLst>
                      <a:gd name="G0" fmla="+- 2645 0 0"/>
                      <a:gd name="G1" fmla="+- 21600 0 2645"/>
                      <a:gd name="G2" fmla="*/ 2645 1 2"/>
                      <a:gd name="G3" fmla="+- 21600 0 G2"/>
                      <a:gd name="G4" fmla="+/ 2645 21600 2"/>
                      <a:gd name="G5" fmla="+/ G1 0 2"/>
                      <a:gd name="G6" fmla="*/ 21600 21600 2645"/>
                      <a:gd name="G7" fmla="*/ G6 1 2"/>
                      <a:gd name="G8" fmla="+- 21600 0 G7"/>
                      <a:gd name="G9" fmla="*/ 21600 1 2"/>
                      <a:gd name="G10" fmla="+- 2645 0 G9"/>
                      <a:gd name="G11" fmla="?: G10 G8 0"/>
                      <a:gd name="G12" fmla="?: G10 G7 21600"/>
                      <a:gd name="T0" fmla="*/ 20277 w 21600"/>
                      <a:gd name="T1" fmla="*/ 10800 h 21600"/>
                      <a:gd name="T2" fmla="*/ 10800 w 21600"/>
                      <a:gd name="T3" fmla="*/ 21600 h 21600"/>
                      <a:gd name="T4" fmla="*/ 1323 w 21600"/>
                      <a:gd name="T5" fmla="*/ 10800 h 21600"/>
                      <a:gd name="T6" fmla="*/ 10800 w 21600"/>
                      <a:gd name="T7" fmla="*/ 0 h 21600"/>
                      <a:gd name="T8" fmla="*/ 3123 w 21600"/>
                      <a:gd name="T9" fmla="*/ 3123 h 21600"/>
                      <a:gd name="T10" fmla="*/ 18477 w 21600"/>
                      <a:gd name="T11" fmla="*/ 1847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645" y="21600"/>
                        </a:lnTo>
                        <a:lnTo>
                          <a:pt x="18955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0" scaled="1"/>
                  </a:gra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3113" name="AutoShape 41"/>
                  <p:cNvSpPr>
                    <a:spLocks noChangeArrowheads="1"/>
                  </p:cNvSpPr>
                  <p:nvPr/>
                </p:nvSpPr>
                <p:spPr bwMode="auto">
                  <a:xfrm rot="-5400000" flipH="1" flipV="1">
                    <a:off x="802" y="1436"/>
                    <a:ext cx="1028" cy="186"/>
                  </a:xfrm>
                  <a:custGeom>
                    <a:avLst/>
                    <a:gdLst>
                      <a:gd name="G0" fmla="+- 2645 0 0"/>
                      <a:gd name="G1" fmla="+- 21600 0 2645"/>
                      <a:gd name="G2" fmla="*/ 2645 1 2"/>
                      <a:gd name="G3" fmla="+- 21600 0 G2"/>
                      <a:gd name="G4" fmla="+/ 2645 21600 2"/>
                      <a:gd name="G5" fmla="+/ G1 0 2"/>
                      <a:gd name="G6" fmla="*/ 21600 21600 2645"/>
                      <a:gd name="G7" fmla="*/ G6 1 2"/>
                      <a:gd name="G8" fmla="+- 21600 0 G7"/>
                      <a:gd name="G9" fmla="*/ 21600 1 2"/>
                      <a:gd name="G10" fmla="+- 2645 0 G9"/>
                      <a:gd name="G11" fmla="?: G10 G8 0"/>
                      <a:gd name="G12" fmla="?: G10 G7 21600"/>
                      <a:gd name="T0" fmla="*/ 20277 w 21600"/>
                      <a:gd name="T1" fmla="*/ 10800 h 21600"/>
                      <a:gd name="T2" fmla="*/ 10800 w 21600"/>
                      <a:gd name="T3" fmla="*/ 21600 h 21600"/>
                      <a:gd name="T4" fmla="*/ 1323 w 21600"/>
                      <a:gd name="T5" fmla="*/ 10800 h 21600"/>
                      <a:gd name="T6" fmla="*/ 10800 w 21600"/>
                      <a:gd name="T7" fmla="*/ 0 h 21600"/>
                      <a:gd name="T8" fmla="*/ 3123 w 21600"/>
                      <a:gd name="T9" fmla="*/ 3123 h 21600"/>
                      <a:gd name="T10" fmla="*/ 18477 w 21600"/>
                      <a:gd name="T11" fmla="*/ 1847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645" y="21600"/>
                        </a:lnTo>
                        <a:lnTo>
                          <a:pt x="18955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0" scaled="1"/>
                  </a:gra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  <p:sp>
              <p:nvSpPr>
                <p:cNvPr id="3115" name="Rectangle 43"/>
                <p:cNvSpPr>
                  <a:spLocks noChangeArrowheads="1"/>
                </p:cNvSpPr>
                <p:nvPr/>
              </p:nvSpPr>
              <p:spPr bwMode="auto">
                <a:xfrm>
                  <a:off x="433" y="1111"/>
                  <a:ext cx="874" cy="868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3116" name="Oval 44"/>
                <p:cNvSpPr>
                  <a:spLocks noChangeArrowheads="1"/>
                </p:cNvSpPr>
                <p:nvPr/>
              </p:nvSpPr>
              <p:spPr bwMode="auto">
                <a:xfrm>
                  <a:off x="484" y="1170"/>
                  <a:ext cx="772" cy="750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lIns="92075" tIns="46037" rIns="92075" bIns="46037" anchor="ctr"/>
                <a:lstStyle/>
                <a:p>
                  <a:pPr eaLnBrk="0" hangingPunct="0">
                    <a:spcBef>
                      <a:spcPct val="50000"/>
                    </a:spcBef>
                  </a:pPr>
                  <a:endParaRPr kumimoji="1" lang="fr-FR"/>
                </a:p>
              </p:txBody>
            </p:sp>
            <p:sp>
              <p:nvSpPr>
                <p:cNvPr id="3117" name="Oval 45"/>
                <p:cNvSpPr>
                  <a:spLocks noChangeArrowheads="1"/>
                </p:cNvSpPr>
                <p:nvPr/>
              </p:nvSpPr>
              <p:spPr bwMode="auto">
                <a:xfrm>
                  <a:off x="559" y="1241"/>
                  <a:ext cx="622" cy="608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lIns="92075" tIns="46037" rIns="92075" bIns="46037" anchor="ctr"/>
                <a:lstStyle/>
                <a:p>
                  <a:pPr eaLnBrk="0" hangingPunct="0">
                    <a:spcBef>
                      <a:spcPct val="50000"/>
                    </a:spcBef>
                  </a:pPr>
                  <a:endParaRPr kumimoji="1" lang="fr-FR"/>
                </a:p>
              </p:txBody>
            </p:sp>
            <p:sp>
              <p:nvSpPr>
                <p:cNvPr id="3118" name="Oval 46"/>
                <p:cNvSpPr>
                  <a:spLocks noChangeArrowheads="1"/>
                </p:cNvSpPr>
                <p:nvPr/>
              </p:nvSpPr>
              <p:spPr bwMode="auto">
                <a:xfrm>
                  <a:off x="624" y="1303"/>
                  <a:ext cx="492" cy="48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lIns="92075" tIns="46037" rIns="92075" bIns="46037" anchor="ctr"/>
                <a:lstStyle/>
                <a:p>
                  <a:pPr eaLnBrk="0" hangingPunct="0">
                    <a:spcBef>
                      <a:spcPct val="50000"/>
                    </a:spcBef>
                  </a:pPr>
                  <a:endParaRPr kumimoji="1" lang="fr-FR"/>
                </a:p>
              </p:txBody>
            </p:sp>
          </p:grpSp>
          <p:grpSp>
            <p:nvGrpSpPr>
              <p:cNvPr id="3161" name="Group 89"/>
              <p:cNvGrpSpPr>
                <a:grpSpLocks/>
              </p:cNvGrpSpPr>
              <p:nvPr/>
            </p:nvGrpSpPr>
            <p:grpSpPr bwMode="auto">
              <a:xfrm>
                <a:off x="634" y="1345"/>
                <a:ext cx="447" cy="402"/>
                <a:chOff x="634" y="1345"/>
                <a:chExt cx="447" cy="402"/>
              </a:xfrm>
            </p:grpSpPr>
            <p:sp>
              <p:nvSpPr>
                <p:cNvPr id="3120" name="Arc 48"/>
                <p:cNvSpPr>
                  <a:spLocks/>
                </p:cNvSpPr>
                <p:nvPr/>
              </p:nvSpPr>
              <p:spPr bwMode="auto">
                <a:xfrm>
                  <a:off x="856" y="1409"/>
                  <a:ext cx="34" cy="28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200"/>
                    <a:gd name="T2" fmla="*/ 0 w 21600"/>
                    <a:gd name="T3" fmla="*/ 43200 h 43200"/>
                    <a:gd name="T4" fmla="*/ 0 w 21600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2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3529"/>
                        <a:pt x="11929" y="43199"/>
                        <a:pt x="0" y="43200"/>
                      </a:cubicBezTo>
                    </a:path>
                    <a:path w="21600" h="432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3529"/>
                        <a:pt x="11929" y="43199"/>
                        <a:pt x="0" y="432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3121" name="Arc 49"/>
                <p:cNvSpPr>
                  <a:spLocks/>
                </p:cNvSpPr>
                <p:nvPr/>
              </p:nvSpPr>
              <p:spPr bwMode="auto">
                <a:xfrm>
                  <a:off x="827" y="1409"/>
                  <a:ext cx="34" cy="288"/>
                </a:xfrm>
                <a:custGeom>
                  <a:avLst/>
                  <a:gdLst>
                    <a:gd name="G0" fmla="+- 21600 0 0"/>
                    <a:gd name="G1" fmla="+- 21600 0 0"/>
                    <a:gd name="G2" fmla="+- 21600 0 0"/>
                    <a:gd name="T0" fmla="*/ 21600 w 21600"/>
                    <a:gd name="T1" fmla="*/ 43200 h 43200"/>
                    <a:gd name="T2" fmla="*/ 21600 w 21600"/>
                    <a:gd name="T3" fmla="*/ 0 h 43200"/>
                    <a:gd name="T4" fmla="*/ 21600 w 21600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200" fill="none" extrusionOk="0">
                      <a:moveTo>
                        <a:pt x="21600" y="43200"/>
                      </a:move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-1" y="9670"/>
                        <a:pt x="9670" y="0"/>
                        <a:pt x="21599" y="0"/>
                      </a:cubicBezTo>
                    </a:path>
                    <a:path w="21600" h="43200" stroke="0" extrusionOk="0">
                      <a:moveTo>
                        <a:pt x="21600" y="43200"/>
                      </a:move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-1" y="9670"/>
                        <a:pt x="9670" y="0"/>
                        <a:pt x="21599" y="0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3122" name="AutoShape 50"/>
                <p:cNvSpPr>
                  <a:spLocks noChangeArrowheads="1"/>
                </p:cNvSpPr>
                <p:nvPr/>
              </p:nvSpPr>
              <p:spPr bwMode="auto">
                <a:xfrm>
                  <a:off x="798" y="1694"/>
                  <a:ext cx="122" cy="53"/>
                </a:xfrm>
                <a:prstGeom prst="roundRect">
                  <a:avLst>
                    <a:gd name="adj" fmla="val 49995"/>
                  </a:avLst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3123" name="Freeform 51"/>
                <p:cNvSpPr>
                  <a:spLocks/>
                </p:cNvSpPr>
                <p:nvPr/>
              </p:nvSpPr>
              <p:spPr bwMode="auto">
                <a:xfrm>
                  <a:off x="634" y="1467"/>
                  <a:ext cx="221" cy="230"/>
                </a:xfrm>
                <a:custGeom>
                  <a:avLst/>
                  <a:gdLst/>
                  <a:ahLst/>
                  <a:cxnLst>
                    <a:cxn ang="0">
                      <a:pos x="212" y="204"/>
                    </a:cxn>
                    <a:cxn ang="0">
                      <a:pos x="194" y="158"/>
                    </a:cxn>
                    <a:cxn ang="0">
                      <a:pos x="188" y="111"/>
                    </a:cxn>
                    <a:cxn ang="0">
                      <a:pos x="183" y="72"/>
                    </a:cxn>
                    <a:cxn ang="0">
                      <a:pos x="178" y="52"/>
                    </a:cxn>
                    <a:cxn ang="0">
                      <a:pos x="169" y="37"/>
                    </a:cxn>
                    <a:cxn ang="0">
                      <a:pos x="157" y="24"/>
                    </a:cxn>
                    <a:cxn ang="0">
                      <a:pos x="143" y="13"/>
                    </a:cxn>
                    <a:cxn ang="0">
                      <a:pos x="124" y="5"/>
                    </a:cxn>
                    <a:cxn ang="0">
                      <a:pos x="100" y="0"/>
                    </a:cxn>
                    <a:cxn ang="0">
                      <a:pos x="76" y="0"/>
                    </a:cxn>
                    <a:cxn ang="0">
                      <a:pos x="54" y="7"/>
                    </a:cxn>
                    <a:cxn ang="0">
                      <a:pos x="35" y="16"/>
                    </a:cxn>
                    <a:cxn ang="0">
                      <a:pos x="18" y="31"/>
                    </a:cxn>
                    <a:cxn ang="0">
                      <a:pos x="5" y="51"/>
                    </a:cxn>
                    <a:cxn ang="0">
                      <a:pos x="0" y="73"/>
                    </a:cxn>
                    <a:cxn ang="0">
                      <a:pos x="3" y="72"/>
                    </a:cxn>
                    <a:cxn ang="0">
                      <a:pos x="15" y="64"/>
                    </a:cxn>
                    <a:cxn ang="0">
                      <a:pos x="35" y="58"/>
                    </a:cxn>
                    <a:cxn ang="0">
                      <a:pos x="56" y="57"/>
                    </a:cxn>
                    <a:cxn ang="0">
                      <a:pos x="74" y="63"/>
                    </a:cxn>
                    <a:cxn ang="0">
                      <a:pos x="87" y="73"/>
                    </a:cxn>
                    <a:cxn ang="0">
                      <a:pos x="93" y="85"/>
                    </a:cxn>
                    <a:cxn ang="0">
                      <a:pos x="96" y="102"/>
                    </a:cxn>
                    <a:cxn ang="0">
                      <a:pos x="100" y="124"/>
                    </a:cxn>
                    <a:cxn ang="0">
                      <a:pos x="106" y="147"/>
                    </a:cxn>
                    <a:cxn ang="0">
                      <a:pos x="116" y="168"/>
                    </a:cxn>
                    <a:cxn ang="0">
                      <a:pos x="131" y="190"/>
                    </a:cxn>
                    <a:cxn ang="0">
                      <a:pos x="150" y="207"/>
                    </a:cxn>
                    <a:cxn ang="0">
                      <a:pos x="172" y="219"/>
                    </a:cxn>
                    <a:cxn ang="0">
                      <a:pos x="194" y="226"/>
                    </a:cxn>
                    <a:cxn ang="0">
                      <a:pos x="220" y="229"/>
                    </a:cxn>
                  </a:cxnLst>
                  <a:rect l="0" t="0" r="r" b="b"/>
                  <a:pathLst>
                    <a:path w="221" h="230">
                      <a:moveTo>
                        <a:pt x="220" y="229"/>
                      </a:moveTo>
                      <a:lnTo>
                        <a:pt x="212" y="204"/>
                      </a:lnTo>
                      <a:lnTo>
                        <a:pt x="202" y="180"/>
                      </a:lnTo>
                      <a:lnTo>
                        <a:pt x="194" y="158"/>
                      </a:lnTo>
                      <a:lnTo>
                        <a:pt x="190" y="136"/>
                      </a:lnTo>
                      <a:lnTo>
                        <a:pt x="188" y="111"/>
                      </a:lnTo>
                      <a:lnTo>
                        <a:pt x="185" y="85"/>
                      </a:lnTo>
                      <a:lnTo>
                        <a:pt x="183" y="72"/>
                      </a:lnTo>
                      <a:lnTo>
                        <a:pt x="181" y="61"/>
                      </a:lnTo>
                      <a:lnTo>
                        <a:pt x="178" y="52"/>
                      </a:lnTo>
                      <a:lnTo>
                        <a:pt x="173" y="43"/>
                      </a:lnTo>
                      <a:lnTo>
                        <a:pt x="169" y="37"/>
                      </a:lnTo>
                      <a:lnTo>
                        <a:pt x="164" y="30"/>
                      </a:lnTo>
                      <a:lnTo>
                        <a:pt x="157" y="24"/>
                      </a:lnTo>
                      <a:lnTo>
                        <a:pt x="150" y="18"/>
                      </a:lnTo>
                      <a:lnTo>
                        <a:pt x="143" y="13"/>
                      </a:lnTo>
                      <a:lnTo>
                        <a:pt x="134" y="9"/>
                      </a:lnTo>
                      <a:lnTo>
                        <a:pt x="124" y="5"/>
                      </a:lnTo>
                      <a:lnTo>
                        <a:pt x="112" y="2"/>
                      </a:lnTo>
                      <a:lnTo>
                        <a:pt x="100" y="0"/>
                      </a:lnTo>
                      <a:lnTo>
                        <a:pt x="88" y="0"/>
                      </a:lnTo>
                      <a:lnTo>
                        <a:pt x="76" y="0"/>
                      </a:lnTo>
                      <a:lnTo>
                        <a:pt x="65" y="2"/>
                      </a:lnTo>
                      <a:lnTo>
                        <a:pt x="54" y="7"/>
                      </a:lnTo>
                      <a:lnTo>
                        <a:pt x="45" y="10"/>
                      </a:lnTo>
                      <a:lnTo>
                        <a:pt x="35" y="16"/>
                      </a:lnTo>
                      <a:lnTo>
                        <a:pt x="25" y="24"/>
                      </a:lnTo>
                      <a:lnTo>
                        <a:pt x="18" y="31"/>
                      </a:lnTo>
                      <a:lnTo>
                        <a:pt x="11" y="41"/>
                      </a:lnTo>
                      <a:lnTo>
                        <a:pt x="5" y="51"/>
                      </a:lnTo>
                      <a:lnTo>
                        <a:pt x="1" y="63"/>
                      </a:lnTo>
                      <a:lnTo>
                        <a:pt x="0" y="73"/>
                      </a:lnTo>
                      <a:lnTo>
                        <a:pt x="0" y="79"/>
                      </a:lnTo>
                      <a:lnTo>
                        <a:pt x="3" y="72"/>
                      </a:lnTo>
                      <a:lnTo>
                        <a:pt x="8" y="67"/>
                      </a:lnTo>
                      <a:lnTo>
                        <a:pt x="15" y="64"/>
                      </a:lnTo>
                      <a:lnTo>
                        <a:pt x="25" y="60"/>
                      </a:lnTo>
                      <a:lnTo>
                        <a:pt x="35" y="58"/>
                      </a:lnTo>
                      <a:lnTo>
                        <a:pt x="46" y="57"/>
                      </a:lnTo>
                      <a:lnTo>
                        <a:pt x="56" y="57"/>
                      </a:lnTo>
                      <a:lnTo>
                        <a:pt x="67" y="60"/>
                      </a:lnTo>
                      <a:lnTo>
                        <a:pt x="74" y="63"/>
                      </a:lnTo>
                      <a:lnTo>
                        <a:pt x="81" y="67"/>
                      </a:lnTo>
                      <a:lnTo>
                        <a:pt x="87" y="73"/>
                      </a:lnTo>
                      <a:lnTo>
                        <a:pt x="91" y="78"/>
                      </a:lnTo>
                      <a:lnTo>
                        <a:pt x="93" y="85"/>
                      </a:lnTo>
                      <a:lnTo>
                        <a:pt x="95" y="92"/>
                      </a:lnTo>
                      <a:lnTo>
                        <a:pt x="96" y="102"/>
                      </a:lnTo>
                      <a:lnTo>
                        <a:pt x="98" y="112"/>
                      </a:lnTo>
                      <a:lnTo>
                        <a:pt x="100" y="124"/>
                      </a:lnTo>
                      <a:lnTo>
                        <a:pt x="103" y="135"/>
                      </a:lnTo>
                      <a:lnTo>
                        <a:pt x="106" y="147"/>
                      </a:lnTo>
                      <a:lnTo>
                        <a:pt x="111" y="158"/>
                      </a:lnTo>
                      <a:lnTo>
                        <a:pt x="116" y="168"/>
                      </a:lnTo>
                      <a:lnTo>
                        <a:pt x="123" y="180"/>
                      </a:lnTo>
                      <a:lnTo>
                        <a:pt x="131" y="190"/>
                      </a:lnTo>
                      <a:lnTo>
                        <a:pt x="140" y="199"/>
                      </a:lnTo>
                      <a:lnTo>
                        <a:pt x="150" y="207"/>
                      </a:lnTo>
                      <a:lnTo>
                        <a:pt x="163" y="215"/>
                      </a:lnTo>
                      <a:lnTo>
                        <a:pt x="172" y="219"/>
                      </a:lnTo>
                      <a:lnTo>
                        <a:pt x="183" y="223"/>
                      </a:lnTo>
                      <a:lnTo>
                        <a:pt x="194" y="226"/>
                      </a:lnTo>
                      <a:lnTo>
                        <a:pt x="207" y="228"/>
                      </a:lnTo>
                      <a:lnTo>
                        <a:pt x="220" y="229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3124" name="Freeform 52"/>
                <p:cNvSpPr>
                  <a:spLocks/>
                </p:cNvSpPr>
                <p:nvPr/>
              </p:nvSpPr>
              <p:spPr bwMode="auto">
                <a:xfrm>
                  <a:off x="859" y="1467"/>
                  <a:ext cx="222" cy="230"/>
                </a:xfrm>
                <a:custGeom>
                  <a:avLst/>
                  <a:gdLst/>
                  <a:ahLst/>
                  <a:cxnLst>
                    <a:cxn ang="0">
                      <a:pos x="7" y="204"/>
                    </a:cxn>
                    <a:cxn ang="0">
                      <a:pos x="25" y="158"/>
                    </a:cxn>
                    <a:cxn ang="0">
                      <a:pos x="31" y="111"/>
                    </a:cxn>
                    <a:cxn ang="0">
                      <a:pos x="36" y="72"/>
                    </a:cxn>
                    <a:cxn ang="0">
                      <a:pos x="41" y="52"/>
                    </a:cxn>
                    <a:cxn ang="0">
                      <a:pos x="50" y="37"/>
                    </a:cxn>
                    <a:cxn ang="0">
                      <a:pos x="62" y="24"/>
                    </a:cxn>
                    <a:cxn ang="0">
                      <a:pos x="77" y="13"/>
                    </a:cxn>
                    <a:cxn ang="0">
                      <a:pos x="96" y="5"/>
                    </a:cxn>
                    <a:cxn ang="0">
                      <a:pos x="120" y="0"/>
                    </a:cxn>
                    <a:cxn ang="0">
                      <a:pos x="143" y="0"/>
                    </a:cxn>
                    <a:cxn ang="0">
                      <a:pos x="165" y="7"/>
                    </a:cxn>
                    <a:cxn ang="0">
                      <a:pos x="184" y="16"/>
                    </a:cxn>
                    <a:cxn ang="0">
                      <a:pos x="201" y="31"/>
                    </a:cxn>
                    <a:cxn ang="0">
                      <a:pos x="215" y="51"/>
                    </a:cxn>
                    <a:cxn ang="0">
                      <a:pos x="221" y="73"/>
                    </a:cxn>
                    <a:cxn ang="0">
                      <a:pos x="217" y="72"/>
                    </a:cxn>
                    <a:cxn ang="0">
                      <a:pos x="205" y="64"/>
                    </a:cxn>
                    <a:cxn ang="0">
                      <a:pos x="184" y="58"/>
                    </a:cxn>
                    <a:cxn ang="0">
                      <a:pos x="164" y="57"/>
                    </a:cxn>
                    <a:cxn ang="0">
                      <a:pos x="145" y="63"/>
                    </a:cxn>
                    <a:cxn ang="0">
                      <a:pos x="132" y="73"/>
                    </a:cxn>
                    <a:cxn ang="0">
                      <a:pos x="127" y="85"/>
                    </a:cxn>
                    <a:cxn ang="0">
                      <a:pos x="123" y="102"/>
                    </a:cxn>
                    <a:cxn ang="0">
                      <a:pos x="120" y="124"/>
                    </a:cxn>
                    <a:cxn ang="0">
                      <a:pos x="113" y="147"/>
                    </a:cxn>
                    <a:cxn ang="0">
                      <a:pos x="104" y="168"/>
                    </a:cxn>
                    <a:cxn ang="0">
                      <a:pos x="89" y="190"/>
                    </a:cxn>
                    <a:cxn ang="0">
                      <a:pos x="69" y="207"/>
                    </a:cxn>
                    <a:cxn ang="0">
                      <a:pos x="47" y="219"/>
                    </a:cxn>
                    <a:cxn ang="0">
                      <a:pos x="25" y="226"/>
                    </a:cxn>
                    <a:cxn ang="0">
                      <a:pos x="0" y="229"/>
                    </a:cxn>
                  </a:cxnLst>
                  <a:rect l="0" t="0" r="r" b="b"/>
                  <a:pathLst>
                    <a:path w="222" h="230">
                      <a:moveTo>
                        <a:pt x="0" y="229"/>
                      </a:moveTo>
                      <a:lnTo>
                        <a:pt x="7" y="204"/>
                      </a:lnTo>
                      <a:lnTo>
                        <a:pt x="17" y="180"/>
                      </a:lnTo>
                      <a:lnTo>
                        <a:pt x="25" y="158"/>
                      </a:lnTo>
                      <a:lnTo>
                        <a:pt x="29" y="136"/>
                      </a:lnTo>
                      <a:lnTo>
                        <a:pt x="31" y="111"/>
                      </a:lnTo>
                      <a:lnTo>
                        <a:pt x="34" y="85"/>
                      </a:lnTo>
                      <a:lnTo>
                        <a:pt x="36" y="72"/>
                      </a:lnTo>
                      <a:lnTo>
                        <a:pt x="38" y="61"/>
                      </a:lnTo>
                      <a:lnTo>
                        <a:pt x="41" y="52"/>
                      </a:lnTo>
                      <a:lnTo>
                        <a:pt x="46" y="43"/>
                      </a:lnTo>
                      <a:lnTo>
                        <a:pt x="50" y="37"/>
                      </a:lnTo>
                      <a:lnTo>
                        <a:pt x="56" y="30"/>
                      </a:lnTo>
                      <a:lnTo>
                        <a:pt x="62" y="24"/>
                      </a:lnTo>
                      <a:lnTo>
                        <a:pt x="69" y="18"/>
                      </a:lnTo>
                      <a:lnTo>
                        <a:pt x="77" y="13"/>
                      </a:lnTo>
                      <a:lnTo>
                        <a:pt x="86" y="9"/>
                      </a:lnTo>
                      <a:lnTo>
                        <a:pt x="96" y="5"/>
                      </a:lnTo>
                      <a:lnTo>
                        <a:pt x="108" y="2"/>
                      </a:lnTo>
                      <a:lnTo>
                        <a:pt x="120" y="0"/>
                      </a:lnTo>
                      <a:lnTo>
                        <a:pt x="132" y="0"/>
                      </a:lnTo>
                      <a:lnTo>
                        <a:pt x="143" y="0"/>
                      </a:lnTo>
                      <a:lnTo>
                        <a:pt x="155" y="2"/>
                      </a:lnTo>
                      <a:lnTo>
                        <a:pt x="165" y="7"/>
                      </a:lnTo>
                      <a:lnTo>
                        <a:pt x="175" y="10"/>
                      </a:lnTo>
                      <a:lnTo>
                        <a:pt x="184" y="16"/>
                      </a:lnTo>
                      <a:lnTo>
                        <a:pt x="195" y="24"/>
                      </a:lnTo>
                      <a:lnTo>
                        <a:pt x="201" y="31"/>
                      </a:lnTo>
                      <a:lnTo>
                        <a:pt x="209" y="41"/>
                      </a:lnTo>
                      <a:lnTo>
                        <a:pt x="215" y="51"/>
                      </a:lnTo>
                      <a:lnTo>
                        <a:pt x="219" y="63"/>
                      </a:lnTo>
                      <a:lnTo>
                        <a:pt x="221" y="73"/>
                      </a:lnTo>
                      <a:lnTo>
                        <a:pt x="220" y="79"/>
                      </a:lnTo>
                      <a:lnTo>
                        <a:pt x="217" y="72"/>
                      </a:lnTo>
                      <a:lnTo>
                        <a:pt x="212" y="67"/>
                      </a:lnTo>
                      <a:lnTo>
                        <a:pt x="205" y="64"/>
                      </a:lnTo>
                      <a:lnTo>
                        <a:pt x="195" y="60"/>
                      </a:lnTo>
                      <a:lnTo>
                        <a:pt x="184" y="58"/>
                      </a:lnTo>
                      <a:lnTo>
                        <a:pt x="174" y="57"/>
                      </a:lnTo>
                      <a:lnTo>
                        <a:pt x="164" y="57"/>
                      </a:lnTo>
                      <a:lnTo>
                        <a:pt x="153" y="60"/>
                      </a:lnTo>
                      <a:lnTo>
                        <a:pt x="145" y="63"/>
                      </a:lnTo>
                      <a:lnTo>
                        <a:pt x="139" y="67"/>
                      </a:lnTo>
                      <a:lnTo>
                        <a:pt x="132" y="73"/>
                      </a:lnTo>
                      <a:lnTo>
                        <a:pt x="129" y="78"/>
                      </a:lnTo>
                      <a:lnTo>
                        <a:pt x="127" y="85"/>
                      </a:lnTo>
                      <a:lnTo>
                        <a:pt x="125" y="92"/>
                      </a:lnTo>
                      <a:lnTo>
                        <a:pt x="123" y="102"/>
                      </a:lnTo>
                      <a:lnTo>
                        <a:pt x="122" y="112"/>
                      </a:lnTo>
                      <a:lnTo>
                        <a:pt x="120" y="124"/>
                      </a:lnTo>
                      <a:lnTo>
                        <a:pt x="117" y="135"/>
                      </a:lnTo>
                      <a:lnTo>
                        <a:pt x="113" y="147"/>
                      </a:lnTo>
                      <a:lnTo>
                        <a:pt x="109" y="158"/>
                      </a:lnTo>
                      <a:lnTo>
                        <a:pt x="104" y="168"/>
                      </a:lnTo>
                      <a:lnTo>
                        <a:pt x="97" y="180"/>
                      </a:lnTo>
                      <a:lnTo>
                        <a:pt x="89" y="190"/>
                      </a:lnTo>
                      <a:lnTo>
                        <a:pt x="79" y="199"/>
                      </a:lnTo>
                      <a:lnTo>
                        <a:pt x="69" y="207"/>
                      </a:lnTo>
                      <a:lnTo>
                        <a:pt x="57" y="215"/>
                      </a:lnTo>
                      <a:lnTo>
                        <a:pt x="47" y="219"/>
                      </a:lnTo>
                      <a:lnTo>
                        <a:pt x="37" y="223"/>
                      </a:lnTo>
                      <a:lnTo>
                        <a:pt x="25" y="226"/>
                      </a:lnTo>
                      <a:lnTo>
                        <a:pt x="12" y="228"/>
                      </a:lnTo>
                      <a:lnTo>
                        <a:pt x="0" y="229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3125" name="Oval 53"/>
                <p:cNvSpPr>
                  <a:spLocks noChangeArrowheads="1"/>
                </p:cNvSpPr>
                <p:nvPr/>
              </p:nvSpPr>
              <p:spPr bwMode="auto">
                <a:xfrm>
                  <a:off x="829" y="1345"/>
                  <a:ext cx="56" cy="5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lIns="92075" tIns="46037" rIns="92075" bIns="46037" anchor="ctr"/>
                <a:lstStyle/>
                <a:p>
                  <a:pPr eaLnBrk="0" hangingPunct="0">
                    <a:spcBef>
                      <a:spcPct val="50000"/>
                    </a:spcBef>
                  </a:pPr>
                  <a:endParaRPr kumimoji="1" lang="fr-FR"/>
                </a:p>
              </p:txBody>
            </p:sp>
          </p:grpSp>
        </p:grpSp>
      </p:grpSp>
      <p:sp>
        <p:nvSpPr>
          <p:cNvPr id="3164" name="Rectangle 9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165" name="Rectangle 9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742A8BF-9132-4726-86CA-79868F5601A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A98C00-EB1A-4459-980F-CD3136368F6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19938" y="228600"/>
            <a:ext cx="1871662" cy="601027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500188" y="228600"/>
            <a:ext cx="5467350" cy="601027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D7CD54-AB11-411B-A905-3CFE116904A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8156D-08C9-4D4B-B387-2D052AB1A38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601255-218F-4F79-B52C-CEEB4BF31D7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500188" y="1524000"/>
            <a:ext cx="3668712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21300" y="1524000"/>
            <a:ext cx="3670300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F3772C-82EE-4F75-9D23-95E0FCD5DC6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038D98-708F-4384-9DE8-C0FD9EC2298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E529BC-4AE6-4272-8A44-57B4BC5AF7B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8CD6D2-E1B2-4A6C-957D-2C7E7B274DD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486A79-C32D-4B5A-8222-C16832C5943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133D31-A429-412F-BA9B-649426109A4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1" name="Group 37"/>
          <p:cNvGrpSpPr>
            <a:grpSpLocks/>
          </p:cNvGrpSpPr>
          <p:nvPr/>
        </p:nvGrpSpPr>
        <p:grpSpPr bwMode="auto">
          <a:xfrm>
            <a:off x="0" y="-9525"/>
            <a:ext cx="1557338" cy="6878638"/>
            <a:chOff x="0" y="-6"/>
            <a:chExt cx="981" cy="4333"/>
          </a:xfrm>
        </p:grpSpPr>
        <p:sp>
          <p:nvSpPr>
            <p:cNvPr id="1026" name="Rectangle 2"/>
            <p:cNvSpPr>
              <a:spLocks noChangeArrowheads="1"/>
            </p:cNvSpPr>
            <p:nvPr/>
          </p:nvSpPr>
          <p:spPr bwMode="auto">
            <a:xfrm>
              <a:off x="453" y="2151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0" y="2151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7" rIns="92075" bIns="46037" anchor="ctr"/>
            <a:lstStyle/>
            <a:p>
              <a:pPr eaLnBrk="0" hangingPunct="0">
                <a:spcBef>
                  <a:spcPct val="50000"/>
                </a:spcBef>
              </a:pPr>
              <a:endParaRPr kumimoji="1" lang="fr-FR"/>
            </a:p>
          </p:txBody>
        </p:sp>
        <p:sp>
          <p:nvSpPr>
            <p:cNvPr id="1028" name="Rectangle 4"/>
            <p:cNvSpPr>
              <a:spLocks noChangeArrowheads="1"/>
            </p:cNvSpPr>
            <p:nvPr/>
          </p:nvSpPr>
          <p:spPr bwMode="auto">
            <a:xfrm>
              <a:off x="222" y="2151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567" y="2160"/>
              <a:ext cx="204" cy="216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7" rIns="92075" bIns="46037" anchor="ctr"/>
            <a:lstStyle/>
            <a:p>
              <a:pPr eaLnBrk="0" hangingPunct="0">
                <a:spcBef>
                  <a:spcPct val="50000"/>
                </a:spcBef>
              </a:pPr>
              <a:endParaRPr kumimoji="1" lang="fr-FR"/>
            </a:p>
          </p:txBody>
        </p:sp>
        <p:sp>
          <p:nvSpPr>
            <p:cNvPr id="1030" name="Freeform 6"/>
            <p:cNvSpPr>
              <a:spLocks/>
            </p:cNvSpPr>
            <p:nvPr/>
          </p:nvSpPr>
          <p:spPr bwMode="auto">
            <a:xfrm>
              <a:off x="222" y="2636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31" name="Freeform 7"/>
            <p:cNvSpPr>
              <a:spLocks/>
            </p:cNvSpPr>
            <p:nvPr/>
          </p:nvSpPr>
          <p:spPr bwMode="auto">
            <a:xfrm>
              <a:off x="222" y="2908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32" name="Freeform 8"/>
            <p:cNvSpPr>
              <a:spLocks/>
            </p:cNvSpPr>
            <p:nvPr/>
          </p:nvSpPr>
          <p:spPr bwMode="auto">
            <a:xfrm>
              <a:off x="222" y="3165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auto">
            <a:xfrm>
              <a:off x="222" y="3420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auto">
            <a:xfrm>
              <a:off x="222" y="367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auto">
            <a:xfrm>
              <a:off x="301" y="3932"/>
              <a:ext cx="265" cy="392"/>
            </a:xfrm>
            <a:custGeom>
              <a:avLst/>
              <a:gdLst/>
              <a:ahLst/>
              <a:cxnLst>
                <a:cxn ang="0">
                  <a:pos x="264" y="52"/>
                </a:cxn>
                <a:cxn ang="0">
                  <a:pos x="264" y="194"/>
                </a:cxn>
                <a:cxn ang="0">
                  <a:pos x="256" y="188"/>
                </a:cxn>
                <a:cxn ang="0">
                  <a:pos x="236" y="188"/>
                </a:cxn>
                <a:cxn ang="0">
                  <a:pos x="221" y="194"/>
                </a:cxn>
                <a:cxn ang="0">
                  <a:pos x="205" y="209"/>
                </a:cxn>
                <a:cxn ang="0">
                  <a:pos x="162" y="261"/>
                </a:cxn>
                <a:cxn ang="0">
                  <a:pos x="66" y="366"/>
                </a:cxn>
                <a:cxn ang="0">
                  <a:pos x="45" y="391"/>
                </a:cxn>
                <a:cxn ang="0">
                  <a:pos x="0" y="391"/>
                </a:cxn>
                <a:cxn ang="0">
                  <a:pos x="178" y="190"/>
                </a:cxn>
                <a:cxn ang="0">
                  <a:pos x="218" y="138"/>
                </a:cxn>
                <a:cxn ang="0">
                  <a:pos x="233" y="111"/>
                </a:cxn>
                <a:cxn ang="0">
                  <a:pos x="246" y="84"/>
                </a:cxn>
                <a:cxn ang="0">
                  <a:pos x="256" y="39"/>
                </a:cxn>
                <a:cxn ang="0">
                  <a:pos x="264" y="0"/>
                </a:cxn>
                <a:cxn ang="0">
                  <a:pos x="264" y="117"/>
                </a:cxn>
              </a:cxnLst>
              <a:rect l="0" t="0" r="r" b="b"/>
              <a:pathLst>
                <a:path w="265" h="392">
                  <a:moveTo>
                    <a:pt x="264" y="52"/>
                  </a:moveTo>
                  <a:lnTo>
                    <a:pt x="264" y="194"/>
                  </a:lnTo>
                  <a:lnTo>
                    <a:pt x="256" y="188"/>
                  </a:lnTo>
                  <a:lnTo>
                    <a:pt x="236" y="188"/>
                  </a:lnTo>
                  <a:lnTo>
                    <a:pt x="221" y="194"/>
                  </a:lnTo>
                  <a:lnTo>
                    <a:pt x="205" y="209"/>
                  </a:lnTo>
                  <a:lnTo>
                    <a:pt x="162" y="261"/>
                  </a:lnTo>
                  <a:lnTo>
                    <a:pt x="66" y="366"/>
                  </a:lnTo>
                  <a:lnTo>
                    <a:pt x="45" y="391"/>
                  </a:lnTo>
                  <a:lnTo>
                    <a:pt x="0" y="391"/>
                  </a:lnTo>
                  <a:lnTo>
                    <a:pt x="178" y="190"/>
                  </a:lnTo>
                  <a:lnTo>
                    <a:pt x="218" y="138"/>
                  </a:lnTo>
                  <a:lnTo>
                    <a:pt x="233" y="111"/>
                  </a:lnTo>
                  <a:lnTo>
                    <a:pt x="246" y="84"/>
                  </a:lnTo>
                  <a:lnTo>
                    <a:pt x="256" y="39"/>
                  </a:lnTo>
                  <a:lnTo>
                    <a:pt x="264" y="0"/>
                  </a:lnTo>
                  <a:lnTo>
                    <a:pt x="264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222" y="2366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222" y="2151"/>
              <a:ext cx="346" cy="575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3"/>
                </a:cxn>
                <a:cxn ang="0">
                  <a:pos x="30" y="433"/>
                </a:cxn>
                <a:cxn ang="0">
                  <a:pos x="17" y="463"/>
                </a:cxn>
                <a:cxn ang="0">
                  <a:pos x="10" y="510"/>
                </a:cxn>
                <a:cxn ang="0">
                  <a:pos x="0" y="574"/>
                </a:cxn>
                <a:cxn ang="0">
                  <a:pos x="0" y="293"/>
                </a:cxn>
                <a:cxn ang="0">
                  <a:pos x="5" y="320"/>
                </a:cxn>
                <a:cxn ang="0">
                  <a:pos x="10" y="332"/>
                </a:cxn>
                <a:cxn ang="0">
                  <a:pos x="20" y="338"/>
                </a:cxn>
                <a:cxn ang="0">
                  <a:pos x="30" y="341"/>
                </a:cxn>
                <a:cxn ang="0">
                  <a:pos x="45" y="341"/>
                </a:cxn>
                <a:cxn ang="0">
                  <a:pos x="60" y="335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5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3"/>
                  </a:lnTo>
                  <a:lnTo>
                    <a:pt x="30" y="433"/>
                  </a:lnTo>
                  <a:lnTo>
                    <a:pt x="17" y="463"/>
                  </a:lnTo>
                  <a:lnTo>
                    <a:pt x="10" y="510"/>
                  </a:lnTo>
                  <a:lnTo>
                    <a:pt x="0" y="574"/>
                  </a:lnTo>
                  <a:lnTo>
                    <a:pt x="0" y="293"/>
                  </a:lnTo>
                  <a:lnTo>
                    <a:pt x="5" y="320"/>
                  </a:lnTo>
                  <a:lnTo>
                    <a:pt x="10" y="332"/>
                  </a:lnTo>
                  <a:lnTo>
                    <a:pt x="20" y="338"/>
                  </a:lnTo>
                  <a:lnTo>
                    <a:pt x="30" y="341"/>
                  </a:lnTo>
                  <a:lnTo>
                    <a:pt x="45" y="341"/>
                  </a:lnTo>
                  <a:lnTo>
                    <a:pt x="60" y="335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453" y="-3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-3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7" rIns="92075" bIns="46037" anchor="ctr"/>
            <a:lstStyle/>
            <a:p>
              <a:pPr eaLnBrk="0" hangingPunct="0">
                <a:spcBef>
                  <a:spcPct val="50000"/>
                </a:spcBef>
              </a:pPr>
              <a:endParaRPr kumimoji="1" lang="fr-FR"/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222" y="-3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567" y="-3"/>
              <a:ext cx="204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92075" tIns="46037" rIns="92075" bIns="46037" anchor="ctr"/>
            <a:lstStyle/>
            <a:p>
              <a:pPr eaLnBrk="0" hangingPunct="0">
                <a:spcBef>
                  <a:spcPct val="50000"/>
                </a:spcBef>
              </a:pPr>
              <a:endParaRPr kumimoji="1" lang="fr-FR"/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auto">
            <a:xfrm>
              <a:off x="222" y="49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43" name="Freeform 19"/>
            <p:cNvSpPr>
              <a:spLocks/>
            </p:cNvSpPr>
            <p:nvPr/>
          </p:nvSpPr>
          <p:spPr bwMode="auto">
            <a:xfrm>
              <a:off x="222" y="754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44" name="Freeform 20"/>
            <p:cNvSpPr>
              <a:spLocks/>
            </p:cNvSpPr>
            <p:nvPr/>
          </p:nvSpPr>
          <p:spPr bwMode="auto">
            <a:xfrm>
              <a:off x="222" y="1010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auto">
            <a:xfrm>
              <a:off x="222" y="126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46" name="Freeform 22"/>
            <p:cNvSpPr>
              <a:spLocks/>
            </p:cNvSpPr>
            <p:nvPr/>
          </p:nvSpPr>
          <p:spPr bwMode="auto">
            <a:xfrm>
              <a:off x="222" y="1522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47" name="Freeform 23"/>
            <p:cNvSpPr>
              <a:spLocks/>
            </p:cNvSpPr>
            <p:nvPr/>
          </p:nvSpPr>
          <p:spPr bwMode="auto">
            <a:xfrm>
              <a:off x="219" y="4178"/>
              <a:ext cx="349" cy="149"/>
            </a:xfrm>
            <a:custGeom>
              <a:avLst/>
              <a:gdLst/>
              <a:ahLst/>
              <a:cxnLst>
                <a:cxn ang="0">
                  <a:pos x="345" y="52"/>
                </a:cxn>
                <a:cxn ang="0">
                  <a:pos x="348" y="144"/>
                </a:cxn>
                <a:cxn ang="0">
                  <a:pos x="0" y="148"/>
                </a:cxn>
                <a:cxn ang="0">
                  <a:pos x="299" y="143"/>
                </a:cxn>
                <a:cxn ang="0">
                  <a:pos x="315" y="111"/>
                </a:cxn>
                <a:cxn ang="0">
                  <a:pos x="328" y="84"/>
                </a:cxn>
                <a:cxn ang="0">
                  <a:pos x="338" y="39"/>
                </a:cxn>
                <a:cxn ang="0">
                  <a:pos x="345" y="0"/>
                </a:cxn>
                <a:cxn ang="0">
                  <a:pos x="345" y="117"/>
                </a:cxn>
              </a:cxnLst>
              <a:rect l="0" t="0" r="r" b="b"/>
              <a:pathLst>
                <a:path w="349" h="149">
                  <a:moveTo>
                    <a:pt x="345" y="52"/>
                  </a:moveTo>
                  <a:lnTo>
                    <a:pt x="348" y="144"/>
                  </a:lnTo>
                  <a:lnTo>
                    <a:pt x="0" y="148"/>
                  </a:lnTo>
                  <a:lnTo>
                    <a:pt x="299" y="143"/>
                  </a:lnTo>
                  <a:lnTo>
                    <a:pt x="315" y="111"/>
                  </a:lnTo>
                  <a:lnTo>
                    <a:pt x="328" y="84"/>
                  </a:lnTo>
                  <a:lnTo>
                    <a:pt x="338" y="39"/>
                  </a:lnTo>
                  <a:lnTo>
                    <a:pt x="345" y="0"/>
                  </a:lnTo>
                  <a:lnTo>
                    <a:pt x="345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48" name="Freeform 24"/>
            <p:cNvSpPr>
              <a:spLocks/>
            </p:cNvSpPr>
            <p:nvPr/>
          </p:nvSpPr>
          <p:spPr bwMode="auto">
            <a:xfrm>
              <a:off x="222" y="211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49" name="Freeform 25"/>
            <p:cNvSpPr>
              <a:spLocks/>
            </p:cNvSpPr>
            <p:nvPr/>
          </p:nvSpPr>
          <p:spPr bwMode="auto">
            <a:xfrm>
              <a:off x="222" y="-3"/>
              <a:ext cx="346" cy="574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2"/>
                </a:cxn>
                <a:cxn ang="0">
                  <a:pos x="30" y="432"/>
                </a:cxn>
                <a:cxn ang="0">
                  <a:pos x="17" y="462"/>
                </a:cxn>
                <a:cxn ang="0">
                  <a:pos x="10" y="509"/>
                </a:cxn>
                <a:cxn ang="0">
                  <a:pos x="0" y="573"/>
                </a:cxn>
                <a:cxn ang="0">
                  <a:pos x="0" y="292"/>
                </a:cxn>
                <a:cxn ang="0">
                  <a:pos x="5" y="319"/>
                </a:cxn>
                <a:cxn ang="0">
                  <a:pos x="10" y="331"/>
                </a:cxn>
                <a:cxn ang="0">
                  <a:pos x="20" y="337"/>
                </a:cxn>
                <a:cxn ang="0">
                  <a:pos x="30" y="340"/>
                </a:cxn>
                <a:cxn ang="0">
                  <a:pos x="45" y="340"/>
                </a:cxn>
                <a:cxn ang="0">
                  <a:pos x="60" y="334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4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2"/>
                  </a:lnTo>
                  <a:lnTo>
                    <a:pt x="30" y="432"/>
                  </a:lnTo>
                  <a:lnTo>
                    <a:pt x="17" y="462"/>
                  </a:lnTo>
                  <a:lnTo>
                    <a:pt x="10" y="509"/>
                  </a:lnTo>
                  <a:lnTo>
                    <a:pt x="0" y="573"/>
                  </a:lnTo>
                  <a:lnTo>
                    <a:pt x="0" y="292"/>
                  </a:lnTo>
                  <a:lnTo>
                    <a:pt x="5" y="319"/>
                  </a:lnTo>
                  <a:lnTo>
                    <a:pt x="10" y="331"/>
                  </a:lnTo>
                  <a:lnTo>
                    <a:pt x="20" y="337"/>
                  </a:lnTo>
                  <a:lnTo>
                    <a:pt x="30" y="340"/>
                  </a:lnTo>
                  <a:lnTo>
                    <a:pt x="45" y="340"/>
                  </a:lnTo>
                  <a:lnTo>
                    <a:pt x="60" y="334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50" name="Freeform 26"/>
            <p:cNvSpPr>
              <a:spLocks/>
            </p:cNvSpPr>
            <p:nvPr/>
          </p:nvSpPr>
          <p:spPr bwMode="auto">
            <a:xfrm>
              <a:off x="224" y="-6"/>
              <a:ext cx="154" cy="294"/>
            </a:xfrm>
            <a:custGeom>
              <a:avLst/>
              <a:gdLst/>
              <a:ahLst/>
              <a:cxnLst>
                <a:cxn ang="0">
                  <a:pos x="153" y="3"/>
                </a:cxn>
                <a:cxn ang="0">
                  <a:pos x="50" y="122"/>
                </a:cxn>
                <a:cxn ang="0">
                  <a:pos x="30" y="152"/>
                </a:cxn>
                <a:cxn ang="0">
                  <a:pos x="17" y="182"/>
                </a:cxn>
                <a:cxn ang="0">
                  <a:pos x="10" y="229"/>
                </a:cxn>
                <a:cxn ang="0">
                  <a:pos x="0" y="293"/>
                </a:cxn>
                <a:cxn ang="0">
                  <a:pos x="0" y="12"/>
                </a:cxn>
                <a:cxn ang="0">
                  <a:pos x="5" y="39"/>
                </a:cxn>
                <a:cxn ang="0">
                  <a:pos x="10" y="51"/>
                </a:cxn>
                <a:cxn ang="0">
                  <a:pos x="20" y="57"/>
                </a:cxn>
                <a:cxn ang="0">
                  <a:pos x="30" y="60"/>
                </a:cxn>
                <a:cxn ang="0">
                  <a:pos x="45" y="60"/>
                </a:cxn>
                <a:cxn ang="0">
                  <a:pos x="60" y="54"/>
                </a:cxn>
                <a:cxn ang="0">
                  <a:pos x="110" y="0"/>
                </a:cxn>
              </a:cxnLst>
              <a:rect l="0" t="0" r="r" b="b"/>
              <a:pathLst>
                <a:path w="154" h="294">
                  <a:moveTo>
                    <a:pt x="153" y="3"/>
                  </a:moveTo>
                  <a:lnTo>
                    <a:pt x="50" y="122"/>
                  </a:lnTo>
                  <a:lnTo>
                    <a:pt x="30" y="152"/>
                  </a:lnTo>
                  <a:lnTo>
                    <a:pt x="17" y="182"/>
                  </a:lnTo>
                  <a:lnTo>
                    <a:pt x="10" y="229"/>
                  </a:lnTo>
                  <a:lnTo>
                    <a:pt x="0" y="293"/>
                  </a:lnTo>
                  <a:lnTo>
                    <a:pt x="0" y="12"/>
                  </a:lnTo>
                  <a:lnTo>
                    <a:pt x="5" y="39"/>
                  </a:lnTo>
                  <a:lnTo>
                    <a:pt x="10" y="51"/>
                  </a:lnTo>
                  <a:lnTo>
                    <a:pt x="20" y="57"/>
                  </a:lnTo>
                  <a:lnTo>
                    <a:pt x="30" y="60"/>
                  </a:lnTo>
                  <a:lnTo>
                    <a:pt x="45" y="60"/>
                  </a:lnTo>
                  <a:lnTo>
                    <a:pt x="60" y="54"/>
                  </a:lnTo>
                  <a:lnTo>
                    <a:pt x="110" y="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51" name="Freeform 27"/>
            <p:cNvSpPr>
              <a:spLocks/>
            </p:cNvSpPr>
            <p:nvPr/>
          </p:nvSpPr>
          <p:spPr bwMode="auto">
            <a:xfrm>
              <a:off x="222" y="179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52" name="Rectangle 28"/>
            <p:cNvSpPr>
              <a:spLocks noChangeArrowheads="1"/>
            </p:cNvSpPr>
            <p:nvPr/>
          </p:nvSpPr>
          <p:spPr bwMode="auto">
            <a:xfrm>
              <a:off x="771" y="0"/>
              <a:ext cx="210" cy="4319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3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>
              <a:off x="64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056" name="Rectangle 32"/>
          <p:cNvSpPr>
            <a:spLocks noGrp="1" noChangeArrowheads="1"/>
          </p:cNvSpPr>
          <p:nvPr>
            <p:ph type="title"/>
          </p:nvPr>
        </p:nvSpPr>
        <p:spPr bwMode="auto">
          <a:xfrm>
            <a:off x="1500188" y="228600"/>
            <a:ext cx="74914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ici pour modifier le style du titre du masque</a:t>
            </a:r>
          </a:p>
        </p:txBody>
      </p:sp>
      <p:sp>
        <p:nvSpPr>
          <p:cNvPr id="1057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00188" y="1524000"/>
            <a:ext cx="7491412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ici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  <p:sp>
        <p:nvSpPr>
          <p:cNvPr id="1058" name="Rectangle 3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324600"/>
            <a:ext cx="14097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62" name="Rectangle 3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33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63" name="Rectangle 3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66375E2-85D8-4A5B-B649-A5D76C48F5E0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l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0070C0"/>
                </a:solidFill>
              </a:rPr>
              <a:t>Trade Union and organising the Informal Economy in Africa</a:t>
            </a:r>
            <a:endParaRPr lang="en-GB" sz="2400" b="1" dirty="0">
              <a:solidFill>
                <a:schemeClr val="tx1"/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714612" y="4643446"/>
            <a:ext cx="6249987" cy="1805005"/>
          </a:xfrm>
        </p:spPr>
        <p:txBody>
          <a:bodyPr/>
          <a:lstStyle/>
          <a:p>
            <a:r>
              <a:rPr lang="en-GB" sz="2400" b="0" dirty="0" smtClean="0">
                <a:solidFill>
                  <a:srgbClr val="0070C0"/>
                </a:solidFill>
              </a:rPr>
              <a:t>Roundtable II</a:t>
            </a:r>
          </a:p>
          <a:p>
            <a:r>
              <a:rPr lang="en-GB" sz="2400" b="0" dirty="0" smtClean="0">
                <a:solidFill>
                  <a:srgbClr val="C00000"/>
                </a:solidFill>
              </a:rPr>
              <a:t>“Exploring the Multiple Roles of Trade Unions in Africa Today”</a:t>
            </a:r>
          </a:p>
          <a:p>
            <a:r>
              <a:rPr lang="en-GB" sz="2400" b="0" dirty="0" smtClean="0"/>
              <a:t>Leiden, 10 September 2014</a:t>
            </a:r>
            <a:endParaRPr lang="en-GB" sz="2400" b="0" dirty="0"/>
          </a:p>
        </p:txBody>
      </p:sp>
      <p:sp>
        <p:nvSpPr>
          <p:cNvPr id="4" name="ZoneTexte 3"/>
          <p:cNvSpPr txBox="1"/>
          <p:nvPr/>
        </p:nvSpPr>
        <p:spPr>
          <a:xfrm>
            <a:off x="2714612" y="3929066"/>
            <a:ext cx="3643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Roger Tsafack Nanfosso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Unionisation in the IE in Africa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0" dirty="0"/>
              <a:t>The ILO defines a </a:t>
            </a:r>
            <a:r>
              <a:rPr lang="en-GB" b="0" dirty="0">
                <a:solidFill>
                  <a:srgbClr val="FF0000"/>
                </a:solidFill>
              </a:rPr>
              <a:t>trade union organization </a:t>
            </a:r>
            <a:r>
              <a:rPr lang="en-GB" b="0" dirty="0"/>
              <a:t>as: “</a:t>
            </a:r>
            <a:r>
              <a:rPr lang="en-GB" b="0" i="1" dirty="0"/>
              <a:t>An organization of employees usually associated beyond the confines of one enterprise, established for protecting or improving through collective action, the economic and social status of its members</a:t>
            </a:r>
            <a:r>
              <a:rPr lang="en-GB" b="0" dirty="0" smtClean="0"/>
              <a:t>”.</a:t>
            </a:r>
            <a:endParaRPr lang="en-US" b="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Unionisation in the IE in Africa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0" dirty="0" smtClean="0"/>
              <a:t>But in </a:t>
            </a:r>
            <a:r>
              <a:rPr lang="en-GB" b="0" dirty="0"/>
              <a:t>the context of </a:t>
            </a:r>
            <a:r>
              <a:rPr lang="en-GB" b="0" dirty="0" smtClean="0"/>
              <a:t>IE, </a:t>
            </a:r>
            <a:r>
              <a:rPr lang="en-GB" b="0" dirty="0"/>
              <a:t>the situation may be different because of the diversity of those working </a:t>
            </a:r>
            <a:r>
              <a:rPr lang="en-GB" b="0" dirty="0" smtClean="0"/>
              <a:t>there.</a:t>
            </a:r>
          </a:p>
          <a:p>
            <a:r>
              <a:rPr lang="en-GB" b="0" dirty="0" smtClean="0"/>
              <a:t>There </a:t>
            </a:r>
            <a:r>
              <a:rPr lang="en-GB" b="0" dirty="0"/>
              <a:t>was then no surprise to have an International Symposium on “</a:t>
            </a:r>
            <a:r>
              <a:rPr lang="en-GB" b="0" dirty="0">
                <a:solidFill>
                  <a:srgbClr val="0070C0"/>
                </a:solidFill>
              </a:rPr>
              <a:t>Trade Unions and the Informal Sector</a:t>
            </a:r>
            <a:r>
              <a:rPr lang="en-GB" b="0" dirty="0" smtClean="0"/>
              <a:t>” organised </a:t>
            </a:r>
            <a:r>
              <a:rPr lang="en-GB" b="0" dirty="0"/>
              <a:t>by the Bureau for Workers’ Activity (ACTRAV) of the ILO in Geneva, October 18-22, </a:t>
            </a:r>
            <a:r>
              <a:rPr lang="en-GB" b="0" dirty="0" smtClean="0"/>
              <a:t>1999.</a:t>
            </a:r>
            <a:endParaRPr lang="en-US" b="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Unionisation in the IE in Africa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GB" sz="3000" b="0" dirty="0" smtClean="0"/>
              <a:t>In general, two ways to organise IE workers:</a:t>
            </a:r>
            <a:endParaRPr lang="fr-FR" sz="3000" b="0" dirty="0" smtClean="0"/>
          </a:p>
          <a:p>
            <a:r>
              <a:rPr lang="en-GB" sz="3000" b="0" dirty="0" smtClean="0">
                <a:solidFill>
                  <a:srgbClr val="C00000"/>
                </a:solidFill>
              </a:rPr>
              <a:t>A)</a:t>
            </a:r>
            <a:r>
              <a:rPr lang="en-GB" sz="3000" b="0" dirty="0" smtClean="0"/>
              <a:t> </a:t>
            </a:r>
            <a:r>
              <a:rPr lang="en-GB" sz="3000" b="0" dirty="0" smtClean="0">
                <a:solidFill>
                  <a:srgbClr val="0070C0"/>
                </a:solidFill>
              </a:rPr>
              <a:t>A traditional union </a:t>
            </a:r>
            <a:r>
              <a:rPr lang="en-GB" sz="3000" b="0" dirty="0" smtClean="0"/>
              <a:t>extends its field of activity to include IE workers; or when a national trade union centre creates an organization for IE workers (Senegal, Burkina Faso)</a:t>
            </a:r>
          </a:p>
          <a:p>
            <a:r>
              <a:rPr lang="en-GB" sz="3000" b="0" dirty="0" smtClean="0">
                <a:solidFill>
                  <a:srgbClr val="C00000"/>
                </a:solidFill>
              </a:rPr>
              <a:t>B)</a:t>
            </a:r>
            <a:r>
              <a:rPr lang="en-GB" sz="3000" b="0" dirty="0" smtClean="0"/>
              <a:t> </a:t>
            </a:r>
            <a:r>
              <a:rPr lang="en-GB" sz="3000" b="0" dirty="0" smtClean="0">
                <a:solidFill>
                  <a:srgbClr val="0070C0"/>
                </a:solidFill>
              </a:rPr>
              <a:t>A new trade union </a:t>
            </a:r>
            <a:r>
              <a:rPr lang="en-GB" sz="3000" b="0" dirty="0" smtClean="0"/>
              <a:t>is created specifically to organize IE workers (South Africa, Namibia, Côte d’Ivoire)</a:t>
            </a:r>
            <a:endParaRPr lang="fr-FR" sz="3000" b="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Unionisation in the IE in Africa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In many countries, those workers have created </a:t>
            </a:r>
            <a:r>
              <a:rPr lang="en-GB" sz="2800" b="0" dirty="0">
                <a:solidFill>
                  <a:srgbClr val="0070C0"/>
                </a:solidFill>
              </a:rPr>
              <a:t>associations and others same organisations </a:t>
            </a:r>
            <a:r>
              <a:rPr lang="en-GB" sz="2800" b="0" dirty="0"/>
              <a:t>that are officially registered and act as some kind of “</a:t>
            </a:r>
            <a:r>
              <a:rPr lang="en-GB" sz="2800" b="0" dirty="0">
                <a:solidFill>
                  <a:srgbClr val="C00000"/>
                </a:solidFill>
              </a:rPr>
              <a:t>informal unionisation</a:t>
            </a:r>
            <a:r>
              <a:rPr lang="en-GB" sz="2800" b="0" dirty="0" smtClean="0"/>
              <a:t>”.</a:t>
            </a:r>
          </a:p>
          <a:p>
            <a:r>
              <a:rPr lang="en-GB" sz="2800" b="0" dirty="0"/>
              <a:t>And those organizations are known mainly under the name of “</a:t>
            </a:r>
            <a:r>
              <a:rPr lang="en-GB" sz="2800" b="0" dirty="0">
                <a:solidFill>
                  <a:srgbClr val="C00000"/>
                </a:solidFill>
              </a:rPr>
              <a:t>Membership-based organizations of the very poor (MBOPs)”. </a:t>
            </a:r>
            <a:endParaRPr lang="fr-FR" sz="3000" b="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8728" y="214290"/>
            <a:ext cx="7491412" cy="1143000"/>
          </a:xfrm>
        </p:spPr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Unionisation in the IE in Africa</a:t>
            </a:r>
            <a:endParaRPr lang="fr-FR" dirty="0">
              <a:solidFill>
                <a:srgbClr val="00B050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428728" y="2214554"/>
          <a:ext cx="7491412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6148"/>
                <a:gridCol w="4205264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+mn-lt"/>
                          <a:ea typeface="Calibri"/>
                          <a:cs typeface="Times New Roman"/>
                        </a:rPr>
                        <a:t>Primary strategy</a:t>
                      </a:r>
                      <a:endParaRPr lang="fr-FR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latin typeface="+mn-lt"/>
                          <a:ea typeface="Calibri"/>
                          <a:cs typeface="Times New Roman"/>
                        </a:rPr>
                        <a:t>Types of organisation</a:t>
                      </a:r>
                      <a:endParaRPr lang="fr-FR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latin typeface="+mn-lt"/>
                          <a:ea typeface="Calibri"/>
                          <a:cs typeface="Times New Roman"/>
                        </a:rPr>
                        <a:t>Grassroots organizing and based building</a:t>
                      </a:r>
                      <a:endParaRPr lang="fr-FR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latin typeface="+mn-lt"/>
                          <a:ea typeface="Calibri"/>
                          <a:cs typeface="Times New Roman"/>
                        </a:rPr>
                        <a:t>Unions, Memberships Based Organisations (MBOs), Community Based Organisations (CBOs), Cooperatives</a:t>
                      </a:r>
                      <a:endParaRPr lang="fr-FR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latin typeface="+mn-lt"/>
                          <a:ea typeface="Calibri"/>
                          <a:cs typeface="Times New Roman"/>
                        </a:rPr>
                        <a:t>Collectives negotiations and representation </a:t>
                      </a:r>
                      <a:endParaRPr lang="fr-FR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latin typeface="+mn-lt"/>
                          <a:ea typeface="Calibri"/>
                          <a:cs typeface="Times New Roman"/>
                        </a:rPr>
                        <a:t>Unions, MBOs</a:t>
                      </a:r>
                      <a:endParaRPr lang="fr-FR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latin typeface="+mn-lt"/>
                          <a:ea typeface="Calibri"/>
                          <a:cs typeface="Times New Roman"/>
                        </a:rPr>
                        <a:t>Economic and livelihood development</a:t>
                      </a:r>
                      <a:endParaRPr lang="fr-FR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latin typeface="+mn-lt"/>
                          <a:ea typeface="Calibri"/>
                          <a:cs typeface="Times New Roman"/>
                        </a:rPr>
                        <a:t>Cooperatives</a:t>
                      </a:r>
                      <a:endParaRPr lang="fr-FR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latin typeface="+mn-lt"/>
                          <a:ea typeface="Calibri"/>
                          <a:cs typeface="Times New Roman"/>
                        </a:rPr>
                        <a:t>Policy, legal and rights advocacy</a:t>
                      </a:r>
                      <a:endParaRPr lang="fr-FR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latin typeface="+mn-lt"/>
                          <a:ea typeface="Calibri"/>
                          <a:cs typeface="Times New Roman"/>
                        </a:rPr>
                        <a:t>NGOs, CBOs, networks, alliances</a:t>
                      </a:r>
                      <a:endParaRPr lang="fr-FR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latin typeface="+mn-lt"/>
                          <a:ea typeface="Calibri"/>
                          <a:cs typeface="Times New Roman"/>
                        </a:rPr>
                        <a:t>Mobilisation and campaigning</a:t>
                      </a:r>
                      <a:endParaRPr lang="fr-FR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latin typeface="+mn-lt"/>
                          <a:ea typeface="Calibri"/>
                          <a:cs typeface="Times New Roman"/>
                        </a:rPr>
                        <a:t>Networks, alliances, unions</a:t>
                      </a:r>
                      <a:endParaRPr lang="fr-FR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latin typeface="+mn-lt"/>
                          <a:ea typeface="Calibri"/>
                          <a:cs typeface="Times New Roman"/>
                        </a:rPr>
                        <a:t>Social, welfare, training</a:t>
                      </a:r>
                      <a:endParaRPr lang="fr-FR" sz="1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+mn-lt"/>
                          <a:ea typeface="Calibri"/>
                          <a:cs typeface="Times New Roman"/>
                        </a:rPr>
                        <a:t>NGOs, CBOs</a:t>
                      </a:r>
                      <a:endParaRPr lang="fr-FR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285984" y="1428736"/>
            <a:ext cx="5072098" cy="64633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Types of organisation and primary strategies</a:t>
            </a:r>
            <a:r>
              <a:rPr kumimoji="1" lang="en-GB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(</a:t>
            </a:r>
            <a:r>
              <a:rPr kumimoji="1" lang="en-GB" sz="1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Schurman</a:t>
            </a:r>
            <a:r>
              <a:rPr kumimoji="1" lang="en-GB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alibri" pitchFamily="34" charset="0"/>
                <a:cs typeface="Times New Roman" pitchFamily="18" charset="0"/>
              </a:rPr>
              <a:t> and Eaton, 2012)</a:t>
            </a:r>
            <a:endParaRPr kumimoji="1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Unionisation in the IE in Africa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sz="2800" b="0" dirty="0" smtClean="0"/>
              <a:t>Worker </a:t>
            </a:r>
            <a:r>
              <a:rPr lang="en-GB" sz="2800" b="0" dirty="0"/>
              <a:t>in </a:t>
            </a:r>
            <a:r>
              <a:rPr lang="en-GB" sz="2800" b="0" dirty="0" smtClean="0"/>
              <a:t>IE </a:t>
            </a:r>
            <a:r>
              <a:rPr lang="en-GB" sz="2800" b="0" dirty="0"/>
              <a:t>usually </a:t>
            </a:r>
            <a:r>
              <a:rPr lang="en-GB" sz="2800" b="0" dirty="0" smtClean="0"/>
              <a:t>organise </a:t>
            </a:r>
            <a:r>
              <a:rPr lang="en-GB" sz="2800" b="0" dirty="0"/>
              <a:t>to </a:t>
            </a:r>
            <a:r>
              <a:rPr lang="en-GB" sz="2800" b="0" dirty="0">
                <a:solidFill>
                  <a:srgbClr val="0070C0"/>
                </a:solidFill>
              </a:rPr>
              <a:t>overcome business constraints </a:t>
            </a:r>
            <a:r>
              <a:rPr lang="en-GB" sz="2800" b="0" dirty="0" smtClean="0"/>
              <a:t>like:</a:t>
            </a:r>
          </a:p>
          <a:p>
            <a:r>
              <a:rPr lang="en-GB" sz="2800" b="0" dirty="0" smtClean="0"/>
              <a:t>high </a:t>
            </a:r>
            <a:r>
              <a:rPr lang="en-GB" sz="2800" b="0" dirty="0"/>
              <a:t>prices for </a:t>
            </a:r>
            <a:r>
              <a:rPr lang="en-GB" sz="2800" b="0" dirty="0" smtClean="0"/>
              <a:t>inputs,</a:t>
            </a:r>
          </a:p>
          <a:p>
            <a:r>
              <a:rPr lang="en-GB" sz="2800" b="0" dirty="0" smtClean="0"/>
              <a:t>low </a:t>
            </a:r>
            <a:r>
              <a:rPr lang="en-GB" sz="2800" b="0" dirty="0"/>
              <a:t>price for the goods </a:t>
            </a:r>
            <a:r>
              <a:rPr lang="en-GB" sz="2800" b="0" dirty="0" smtClean="0"/>
              <a:t>produce,</a:t>
            </a:r>
          </a:p>
          <a:p>
            <a:r>
              <a:rPr lang="en-GB" sz="2800" b="0" dirty="0" smtClean="0"/>
              <a:t>difficulties </a:t>
            </a:r>
            <a:r>
              <a:rPr lang="en-GB" sz="2800" b="0" dirty="0"/>
              <a:t>in gaining access to credit and </a:t>
            </a:r>
            <a:r>
              <a:rPr lang="en-GB" sz="2800" b="0" dirty="0" smtClean="0"/>
              <a:t>service,</a:t>
            </a:r>
          </a:p>
          <a:p>
            <a:r>
              <a:rPr lang="en-GB" sz="2800" b="0" dirty="0" smtClean="0"/>
              <a:t>threats </a:t>
            </a:r>
            <a:r>
              <a:rPr lang="en-GB" sz="2800" b="0" dirty="0"/>
              <a:t>of eviction by cities </a:t>
            </a:r>
            <a:r>
              <a:rPr lang="en-GB" sz="2800" b="0" dirty="0" smtClean="0"/>
              <a:t>authorities, </a:t>
            </a:r>
          </a:p>
          <a:p>
            <a:r>
              <a:rPr lang="en-GB" sz="2800" b="0" dirty="0"/>
              <a:t>t</a:t>
            </a:r>
            <a:r>
              <a:rPr lang="en-GB" sz="2800" b="0" dirty="0" smtClean="0"/>
              <a:t>he </a:t>
            </a:r>
            <a:r>
              <a:rPr lang="en-GB" sz="2800" b="0" dirty="0"/>
              <a:t>risk of income losses deriving from unexpected events such as death or </a:t>
            </a:r>
            <a:r>
              <a:rPr lang="en-GB" sz="2800" b="0" dirty="0" smtClean="0"/>
              <a:t>illness.</a:t>
            </a:r>
            <a:endParaRPr lang="fr-FR" sz="2800" b="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Unionisation in the IE in Africa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 smtClean="0"/>
              <a:t>Across less developed countries, operators in IE are organizing into unions, associations and cooperatives.</a:t>
            </a:r>
          </a:p>
          <a:p>
            <a:r>
              <a:rPr lang="en-GB" sz="2800" b="0" dirty="0" smtClean="0"/>
              <a:t>There is a growing recognition among IE operators about the </a:t>
            </a:r>
            <a:r>
              <a:rPr lang="en-GB" sz="2800" b="0" dirty="0" smtClean="0">
                <a:solidFill>
                  <a:srgbClr val="0070C0"/>
                </a:solidFill>
              </a:rPr>
              <a:t>benefits of acting as a group rather than as individuals</a:t>
            </a:r>
            <a:r>
              <a:rPr lang="en-GB" sz="2800" b="0" dirty="0" smtClean="0"/>
              <a:t>.</a:t>
            </a:r>
          </a:p>
          <a:p>
            <a:r>
              <a:rPr lang="en-GB" sz="2800" b="0" dirty="0"/>
              <a:t>The WIEGO database (WORD) reveals at least </a:t>
            </a:r>
            <a:r>
              <a:rPr lang="en-GB" sz="2800" b="0" dirty="0">
                <a:solidFill>
                  <a:srgbClr val="C00000"/>
                </a:solidFill>
              </a:rPr>
              <a:t>190 </a:t>
            </a:r>
            <a:r>
              <a:rPr lang="en-GB" sz="2800" b="0" dirty="0" smtClean="0">
                <a:solidFill>
                  <a:srgbClr val="C00000"/>
                </a:solidFill>
              </a:rPr>
              <a:t>IE </a:t>
            </a:r>
            <a:r>
              <a:rPr lang="en-GB" sz="2800" b="0" dirty="0">
                <a:solidFill>
                  <a:srgbClr val="C00000"/>
                </a:solidFill>
              </a:rPr>
              <a:t>associations in Africa</a:t>
            </a:r>
            <a:r>
              <a:rPr lang="en-GB" sz="2800" b="0" dirty="0"/>
              <a:t>, ranging from MBOPS to CBOs to co-operatives to NGOs to </a:t>
            </a:r>
            <a:r>
              <a:rPr lang="en-GB" sz="2800" b="0" dirty="0" smtClean="0"/>
              <a:t>trade unions.</a:t>
            </a:r>
            <a:endParaRPr lang="fr-FR" sz="2800" b="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Unionisation in the IE in Africa</a:t>
            </a:r>
            <a:endParaRPr lang="fr-FR" dirty="0">
              <a:solidFill>
                <a:srgbClr val="00B050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152524" y="1500174"/>
          <a:ext cx="7777193" cy="5174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1590"/>
                <a:gridCol w="4523957"/>
                <a:gridCol w="1621646"/>
              </a:tblGrid>
              <a:tr h="257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+mn-lt"/>
                          <a:ea typeface="Times New Roman"/>
                          <a:cs typeface="Times New Roman"/>
                        </a:rPr>
                        <a:t>Name</a:t>
                      </a:r>
                      <a:endParaRPr lang="fr-FR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+mn-lt"/>
                          <a:ea typeface="Times New Roman"/>
                          <a:cs typeface="Times New Roman"/>
                        </a:rPr>
                        <a:t>Target</a:t>
                      </a:r>
                      <a:endParaRPr lang="fr-FR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latin typeface="+mn-lt"/>
                          <a:ea typeface="Times New Roman"/>
                          <a:cs typeface="Times New Roman"/>
                        </a:rPr>
                        <a:t>Membership</a:t>
                      </a:r>
                      <a:endParaRPr lang="fr-FR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92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latin typeface="+mn-lt"/>
                          <a:ea typeface="Times New Roman"/>
                          <a:cs typeface="Times New Roman"/>
                        </a:rPr>
                        <a:t>Ghana Private Road Transport Union (GPRTU)</a:t>
                      </a:r>
                      <a:endParaRPr lang="fr-FR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latin typeface="+mn-lt"/>
                          <a:ea typeface="Times New Roman"/>
                          <a:cs typeface="Times New Roman"/>
                        </a:rPr>
                        <a:t>Hired drivers, owner-drivers, vehicle drivers and paramilitary personnel engaged as guards</a:t>
                      </a:r>
                      <a:endParaRPr lang="fr-FR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latin typeface="+mn-lt"/>
                          <a:ea typeface="Times New Roman"/>
                          <a:cs typeface="Times New Roman"/>
                        </a:rPr>
                        <a:t>- -</a:t>
                      </a:r>
                      <a:endParaRPr lang="fr-FR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122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latin typeface="+mn-lt"/>
                          <a:ea typeface="Times New Roman"/>
                          <a:cs typeface="Times New Roman"/>
                        </a:rPr>
                        <a:t>General Agricultural Workers’ Union (GAWU)</a:t>
                      </a:r>
                      <a:endParaRPr lang="fr-FR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+mn-lt"/>
                          <a:ea typeface="Times New Roman"/>
                          <a:cs typeface="Times New Roman"/>
                        </a:rPr>
                        <a:t>Peasant and landless farmers, farmers who hire out their labour, flywheel tractor operators, stone-quarrying workers and other self-employed rural workers.</a:t>
                      </a:r>
                      <a:endParaRPr lang="fr-FR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+mn-lt"/>
                          <a:ea typeface="Calibri"/>
                          <a:cs typeface="Times New Roman"/>
                        </a:rPr>
                        <a:t>12,000 among them 60 per cent women.</a:t>
                      </a:r>
                      <a:endParaRPr lang="fr-FR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148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latin typeface="+mn-lt"/>
                          <a:ea typeface="Times New Roman"/>
                          <a:cs typeface="Times New Roman"/>
                        </a:rPr>
                        <a:t>Timber and Woodworkers Union (TWU)</a:t>
                      </a:r>
                      <a:endParaRPr lang="fr-FR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+mn-lt"/>
                          <a:ea typeface="Times New Roman"/>
                          <a:cs typeface="Times New Roman"/>
                        </a:rPr>
                        <a:t>Power chainsaw operators, firewood cutters, charcoal burners and the canoe carvers whose activities are carried out right in the forest. TWU includes the National Sawyers Association (NSA); Small-Scale Carpenters Association (SSCA); the Wood Working Machine Owners Association (WWMOA); the Cane and Rattan Workers’ Association (CRWA)</a:t>
                      </a:r>
                      <a:endParaRPr lang="fr-FR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+mn-lt"/>
                          <a:ea typeface="Times New Roman"/>
                          <a:cs typeface="Times New Roman"/>
                        </a:rPr>
                        <a:t>A total of 48,000 people including 12,000 for NSA; 32,000 for SSCA; 3,000 for WWMOA; and 1,000 for CRWA</a:t>
                      </a:r>
                      <a:endParaRPr lang="fr-FR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122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latin typeface="+mn-lt"/>
                          <a:ea typeface="Times New Roman"/>
                          <a:cs typeface="Times New Roman"/>
                        </a:rPr>
                        <a:t>The Industrial and Commercial Workers Union (ICU)</a:t>
                      </a:r>
                      <a:endParaRPr lang="fr-FR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latin typeface="+mn-lt"/>
                          <a:ea typeface="Times New Roman"/>
                          <a:cs typeface="Times New Roman"/>
                        </a:rPr>
                        <a:t>Hairdressers </a:t>
                      </a:r>
                      <a:r>
                        <a:rPr lang="en-GB" sz="1400" dirty="0">
                          <a:latin typeface="+mn-lt"/>
                          <a:ea typeface="Times New Roman"/>
                          <a:cs typeface="Times New Roman"/>
                        </a:rPr>
                        <a:t>and Beauticians’ Association (GHABA) that includes also barbers.</a:t>
                      </a:r>
                      <a:endParaRPr lang="fr-FR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+mn-lt"/>
                          <a:ea typeface="Times New Roman"/>
                          <a:cs typeface="Times New Roman"/>
                        </a:rPr>
                        <a:t>4,000</a:t>
                      </a:r>
                      <a:endParaRPr lang="fr-FR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122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latin typeface="+mn-lt"/>
                          <a:ea typeface="Times New Roman"/>
                          <a:cs typeface="Times New Roman"/>
                        </a:rPr>
                        <a:t>The Ghana Union of Professional Photographers (GUPP)</a:t>
                      </a:r>
                      <a:endParaRPr lang="fr-FR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+mn-lt"/>
                          <a:ea typeface="Times New Roman"/>
                          <a:cs typeface="Times New Roman"/>
                        </a:rPr>
                        <a:t>Photographers </a:t>
                      </a:r>
                      <a:endParaRPr lang="fr-FR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+mn-lt"/>
                          <a:ea typeface="Times New Roman"/>
                          <a:cs typeface="Times New Roman"/>
                        </a:rPr>
                        <a:t>1,150</a:t>
                      </a:r>
                      <a:endParaRPr lang="fr-FR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643174" y="1071546"/>
            <a:ext cx="42148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Some trade unions in the </a:t>
            </a:r>
            <a:r>
              <a:rPr lang="en-GB" sz="1800" dirty="0" smtClean="0">
                <a:latin typeface="+mn-lt"/>
              </a:rPr>
              <a:t>IE </a:t>
            </a:r>
            <a:r>
              <a:rPr lang="en-GB" sz="1800" dirty="0">
                <a:latin typeface="+mn-lt"/>
              </a:rPr>
              <a:t>in Ghana.</a:t>
            </a:r>
            <a:endParaRPr lang="fr-FR" sz="1800" dirty="0">
              <a:latin typeface="+mn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Unionisation in the IE in Africa</a:t>
            </a:r>
            <a:endParaRPr lang="fr-FR" dirty="0">
              <a:solidFill>
                <a:srgbClr val="00B050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000232" y="2125876"/>
          <a:ext cx="6276996" cy="2993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232"/>
                <a:gridCol w="3746764"/>
              </a:tblGrid>
              <a:tr h="257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+mn-lt"/>
                          <a:ea typeface="Times New Roman"/>
                          <a:cs typeface="Times New Roman"/>
                        </a:rPr>
                        <a:t>Name</a:t>
                      </a:r>
                      <a:endParaRPr lang="fr-FR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latin typeface="+mn-lt"/>
                          <a:ea typeface="Times New Roman"/>
                          <a:cs typeface="Times New Roman"/>
                        </a:rPr>
                        <a:t>Membership</a:t>
                      </a:r>
                      <a:endParaRPr lang="fr-FR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92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Kenya Union of Food, Commercial and Allied Workers</a:t>
                      </a:r>
                      <a:endParaRPr lang="fr-FR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9,000 IS enterprises employing approximately 18,000 workers</a:t>
                      </a:r>
                      <a:endParaRPr lang="fr-FR" sz="18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44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Kenya Shoe and Leather Workers’ Union</a:t>
                      </a:r>
                      <a:endParaRPr lang="fr-FR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5,000 IS entrepreneurs with 10,000 workers</a:t>
                      </a:r>
                      <a:endParaRPr lang="fr-FR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51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Kenya Tailors and Textile Workers’ Union</a:t>
                      </a:r>
                      <a:endParaRPr lang="fr-FR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20,000 IS entrepreneurs employing some 150,000 workers</a:t>
                      </a:r>
                      <a:endParaRPr lang="fr-FR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97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Kenya Building and Construction Union</a:t>
                      </a:r>
                      <a:endParaRPr lang="fr-FR" sz="1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10,000 establishments in the IS with 2,000 operators</a:t>
                      </a:r>
                      <a:endParaRPr lang="fr-FR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786050" y="1500174"/>
            <a:ext cx="42148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Some trade unions in the </a:t>
            </a:r>
            <a:r>
              <a:rPr lang="en-GB" sz="1800" dirty="0" smtClean="0">
                <a:latin typeface="+mn-lt"/>
              </a:rPr>
              <a:t>IE </a:t>
            </a:r>
            <a:r>
              <a:rPr lang="en-GB" sz="1800" dirty="0">
                <a:latin typeface="+mn-lt"/>
              </a:rPr>
              <a:t>in </a:t>
            </a:r>
            <a:r>
              <a:rPr lang="en-GB" sz="1800" dirty="0" smtClean="0">
                <a:latin typeface="+mn-lt"/>
              </a:rPr>
              <a:t>Kenya.</a:t>
            </a:r>
            <a:endParaRPr lang="fr-FR" sz="1800" dirty="0">
              <a:latin typeface="+mn-l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Unionisation in the IE in Africa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sz="3000" b="0" dirty="0" smtClean="0"/>
              <a:t>Some others IE unions include</a:t>
            </a:r>
            <a:r>
              <a:rPr lang="fr-FR" sz="3000" b="0" dirty="0" smtClean="0"/>
              <a:t>:</a:t>
            </a:r>
          </a:p>
          <a:p>
            <a:r>
              <a:rPr lang="en-GB" sz="3000" b="0" dirty="0" smtClean="0">
                <a:solidFill>
                  <a:srgbClr val="C00000"/>
                </a:solidFill>
              </a:rPr>
              <a:t>Malawi</a:t>
            </a:r>
            <a:r>
              <a:rPr lang="en-GB" sz="3000" b="0" dirty="0" smtClean="0"/>
              <a:t>: Malawi </a:t>
            </a:r>
            <a:r>
              <a:rPr lang="en-GB" sz="3000" b="0" dirty="0"/>
              <a:t>Union for the Informal Sector (</a:t>
            </a:r>
            <a:r>
              <a:rPr lang="en-GB" sz="3000" b="0" dirty="0" smtClean="0"/>
              <a:t>MUFIS) =&gt; approximately </a:t>
            </a:r>
            <a:r>
              <a:rPr lang="en-GB" sz="3000" b="0" dirty="0"/>
              <a:t>14,550 </a:t>
            </a:r>
            <a:r>
              <a:rPr lang="en-GB" sz="3000" b="0" dirty="0" smtClean="0"/>
              <a:t>members in 2012, </a:t>
            </a:r>
            <a:r>
              <a:rPr lang="en-GB" sz="3000" b="0" dirty="0"/>
              <a:t>who work in as different </a:t>
            </a:r>
            <a:r>
              <a:rPr lang="en-GB" sz="3000" b="0" dirty="0" smtClean="0"/>
              <a:t>IE </a:t>
            </a:r>
            <a:r>
              <a:rPr lang="en-GB" sz="3000" b="0" dirty="0"/>
              <a:t>as: home-based workers, street vendors, waste pickers, construction workers, domestic workers and small-scale tea </a:t>
            </a:r>
            <a:r>
              <a:rPr lang="en-GB" sz="3000" b="0" dirty="0" smtClean="0"/>
              <a:t>farmers.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Summary 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dirty="0" smtClean="0"/>
              <a:t>Introduction</a:t>
            </a:r>
          </a:p>
          <a:p>
            <a:r>
              <a:rPr lang="en-GB" b="0" dirty="0" smtClean="0"/>
              <a:t>Unionisation in informal economy (IE) in Africa</a:t>
            </a:r>
          </a:p>
          <a:p>
            <a:r>
              <a:rPr lang="en-GB" b="0" dirty="0" smtClean="0"/>
              <a:t>Gender dimension in the IE unionisation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Unionisation in the IE in Africa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500" b="0" dirty="0" smtClean="0">
                <a:solidFill>
                  <a:srgbClr val="C00000"/>
                </a:solidFill>
              </a:rPr>
              <a:t>Mozambique</a:t>
            </a:r>
            <a:r>
              <a:rPr lang="en-GB" sz="2500" b="0" dirty="0" smtClean="0"/>
              <a:t>: “</a:t>
            </a:r>
            <a:r>
              <a:rPr lang="en-GB" sz="2500" b="0" dirty="0" err="1"/>
              <a:t>Associacao</a:t>
            </a:r>
            <a:r>
              <a:rPr lang="en-GB" sz="2500" b="0" dirty="0"/>
              <a:t> dos </a:t>
            </a:r>
            <a:r>
              <a:rPr lang="en-GB" sz="2500" b="0" dirty="0" err="1"/>
              <a:t>Operadores</a:t>
            </a:r>
            <a:r>
              <a:rPr lang="en-GB" sz="2500" b="0" dirty="0"/>
              <a:t> e </a:t>
            </a:r>
            <a:r>
              <a:rPr lang="en-GB" sz="2500" b="0" dirty="0" err="1"/>
              <a:t>Trablhadores</a:t>
            </a:r>
            <a:r>
              <a:rPr lang="en-GB" sz="2500" b="0" dirty="0"/>
              <a:t> do Sector Informal (ASSOTSI)”, </a:t>
            </a:r>
            <a:r>
              <a:rPr lang="en-GB" sz="2500" b="0" dirty="0" smtClean="0"/>
              <a:t>for street vendors =&gt; </a:t>
            </a:r>
            <a:r>
              <a:rPr lang="en-GB" sz="2500" b="0" dirty="0"/>
              <a:t>48,000 </a:t>
            </a:r>
            <a:r>
              <a:rPr lang="en-GB" sz="2500" b="0" dirty="0" smtClean="0"/>
              <a:t>IE </a:t>
            </a:r>
            <a:r>
              <a:rPr lang="en-GB" sz="2500" b="0" dirty="0"/>
              <a:t>workers </a:t>
            </a:r>
            <a:r>
              <a:rPr lang="en-GB" sz="2500" b="0" dirty="0" smtClean="0"/>
              <a:t>countrywide.</a:t>
            </a:r>
          </a:p>
          <a:p>
            <a:r>
              <a:rPr lang="en-GB" sz="2500" b="0" dirty="0" smtClean="0">
                <a:solidFill>
                  <a:srgbClr val="C00000"/>
                </a:solidFill>
              </a:rPr>
              <a:t>Cameroon</a:t>
            </a:r>
            <a:r>
              <a:rPr lang="en-GB" sz="2500" b="0" dirty="0" smtClean="0"/>
              <a:t>: National Street Vendors’ Association (ANESCAM) =&gt; 11,000 IE operators.</a:t>
            </a:r>
          </a:p>
          <a:p>
            <a:r>
              <a:rPr lang="en-GB" sz="2500" b="0" dirty="0" smtClean="0">
                <a:solidFill>
                  <a:srgbClr val="C00000"/>
                </a:solidFill>
              </a:rPr>
              <a:t>Senegal</a:t>
            </a:r>
            <a:r>
              <a:rPr lang="en-GB" sz="2500" b="0" dirty="0" smtClean="0"/>
              <a:t>: Informal </a:t>
            </a:r>
            <a:r>
              <a:rPr lang="en-GB" sz="2500" b="0" dirty="0"/>
              <a:t>and Rural Workers’ Federation (</a:t>
            </a:r>
            <a:r>
              <a:rPr lang="en-GB" sz="2500" b="0" dirty="0" smtClean="0"/>
              <a:t>FETRI) =&gt; around </a:t>
            </a:r>
            <a:r>
              <a:rPr lang="en-GB" sz="2500" b="0" dirty="0"/>
              <a:t>3,500 members, mainly women </a:t>
            </a:r>
            <a:r>
              <a:rPr lang="en-GB" sz="2500" b="0" dirty="0" smtClean="0"/>
              <a:t>(the </a:t>
            </a:r>
            <a:r>
              <a:rPr lang="en-GB" sz="2500" b="0" dirty="0"/>
              <a:t>sale of fish and </a:t>
            </a:r>
            <a:r>
              <a:rPr lang="en-GB" sz="2500" b="0" dirty="0" smtClean="0"/>
              <a:t>vegetables, </a:t>
            </a:r>
            <a:r>
              <a:rPr lang="en-GB" sz="2500" b="0" dirty="0"/>
              <a:t>retail sales, laundry </a:t>
            </a:r>
            <a:r>
              <a:rPr lang="en-GB" sz="2500" b="0" dirty="0" smtClean="0"/>
              <a:t>services  </a:t>
            </a:r>
            <a:r>
              <a:rPr lang="en-GB" sz="2500" b="0" dirty="0"/>
              <a:t>product transformation, horticulture, cattle </a:t>
            </a:r>
            <a:r>
              <a:rPr lang="en-GB" sz="2500" b="0" dirty="0" smtClean="0"/>
              <a:t>raising).</a:t>
            </a:r>
            <a:endParaRPr lang="fr-FR" sz="2500" b="0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Unionisation in the IE in Africa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sz="3000" b="0" dirty="0" smtClean="0"/>
              <a:t>Some of their </a:t>
            </a:r>
            <a:r>
              <a:rPr lang="en-GB" sz="3000" b="0" dirty="0" smtClean="0">
                <a:solidFill>
                  <a:srgbClr val="C00000"/>
                </a:solidFill>
              </a:rPr>
              <a:t>objectives</a:t>
            </a:r>
            <a:r>
              <a:rPr lang="en-GB" sz="3000" b="0" dirty="0" smtClean="0"/>
              <a:t>:</a:t>
            </a:r>
          </a:p>
          <a:p>
            <a:r>
              <a:rPr lang="en-GB" sz="3000" b="0" dirty="0" smtClean="0"/>
              <a:t>health insurance (sometimes </a:t>
            </a:r>
            <a:r>
              <a:rPr lang="en-GB" sz="3000" b="0" dirty="0"/>
              <a:t>social security and pension benefits </a:t>
            </a:r>
            <a:r>
              <a:rPr lang="en-GB" sz="3000" b="0" dirty="0" smtClean="0"/>
              <a:t>coverage),</a:t>
            </a:r>
          </a:p>
          <a:p>
            <a:r>
              <a:rPr lang="en-GB" sz="3000" b="0" dirty="0" smtClean="0"/>
              <a:t>domestic services and basic education,</a:t>
            </a:r>
          </a:p>
          <a:p>
            <a:r>
              <a:rPr lang="en-GB" sz="3000" b="0" dirty="0"/>
              <a:t>welfare assistance </a:t>
            </a:r>
            <a:r>
              <a:rPr lang="en-GB" sz="3000" b="0" dirty="0" smtClean="0"/>
              <a:t>and negotiation with </a:t>
            </a:r>
            <a:r>
              <a:rPr lang="en-GB" sz="3000" b="0" dirty="0"/>
              <a:t>government and city </a:t>
            </a:r>
            <a:r>
              <a:rPr lang="en-GB" sz="3000" b="0" dirty="0" smtClean="0"/>
              <a:t>authorities,</a:t>
            </a:r>
          </a:p>
          <a:p>
            <a:r>
              <a:rPr lang="en-GB" sz="3000" b="0" dirty="0"/>
              <a:t>vocational certification, contractor registration </a:t>
            </a:r>
            <a:r>
              <a:rPr lang="en-GB" sz="3000" b="0" dirty="0" smtClean="0"/>
              <a:t>and reduction </a:t>
            </a:r>
            <a:r>
              <a:rPr lang="en-GB" sz="3000" b="0" dirty="0"/>
              <a:t>of contractor registration fees</a:t>
            </a:r>
            <a:endParaRPr lang="fr-FR" sz="3000" b="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Gender dimension in IE unions</a:t>
            </a:r>
            <a:endParaRPr lang="fr-F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Gender dimension in IE unions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In Africa, </a:t>
            </a:r>
            <a:r>
              <a:rPr lang="en-GB" sz="2800" b="0" dirty="0" smtClean="0">
                <a:solidFill>
                  <a:srgbClr val="0070C0"/>
                </a:solidFill>
              </a:rPr>
              <a:t>nine </a:t>
            </a:r>
            <a:r>
              <a:rPr lang="en-GB" sz="2800" b="0" dirty="0">
                <a:solidFill>
                  <a:srgbClr val="0070C0"/>
                </a:solidFill>
              </a:rPr>
              <a:t>to ten rural and urban workers have informal jobs</a:t>
            </a:r>
            <a:r>
              <a:rPr lang="en-GB" sz="2800" b="0" dirty="0"/>
              <a:t>, and this is especially the case for women and young </a:t>
            </a:r>
            <a:r>
              <a:rPr lang="en-GB" sz="2800" b="0" dirty="0" smtClean="0"/>
              <a:t>people.</a:t>
            </a:r>
          </a:p>
          <a:p>
            <a:r>
              <a:rPr lang="en-GB" sz="2800" b="0" dirty="0" smtClean="0"/>
              <a:t>In Sub-Saharan </a:t>
            </a:r>
            <a:r>
              <a:rPr lang="en-GB" sz="2800" b="0" dirty="0"/>
              <a:t>Africa, </a:t>
            </a:r>
            <a:r>
              <a:rPr lang="en-GB" sz="2800" b="0" dirty="0">
                <a:solidFill>
                  <a:srgbClr val="0070C0"/>
                </a:solidFill>
              </a:rPr>
              <a:t>84 </a:t>
            </a:r>
            <a:r>
              <a:rPr lang="en-GB" sz="2800" b="0" dirty="0" smtClean="0">
                <a:solidFill>
                  <a:srgbClr val="0070C0"/>
                </a:solidFill>
              </a:rPr>
              <a:t>% </a:t>
            </a:r>
            <a:r>
              <a:rPr lang="en-GB" sz="2800" b="0" dirty="0">
                <a:solidFill>
                  <a:srgbClr val="0070C0"/>
                </a:solidFill>
              </a:rPr>
              <a:t>of women </a:t>
            </a:r>
            <a:r>
              <a:rPr lang="en-GB" sz="2800" b="0" dirty="0"/>
              <a:t>non-agricultural workers are informally employed compared with </a:t>
            </a:r>
            <a:r>
              <a:rPr lang="en-GB" sz="2800" b="0" dirty="0" smtClean="0"/>
              <a:t>63% </a:t>
            </a:r>
            <a:r>
              <a:rPr lang="en-GB" sz="2800" b="0" dirty="0"/>
              <a:t>of male non-agricultural </a:t>
            </a:r>
            <a:r>
              <a:rPr lang="en-GB" sz="2800" b="0" dirty="0" smtClean="0"/>
              <a:t>workers.</a:t>
            </a:r>
          </a:p>
          <a:p>
            <a:r>
              <a:rPr lang="en-GB" sz="2800" b="0" dirty="0" smtClean="0"/>
              <a:t>Street </a:t>
            </a:r>
            <a:r>
              <a:rPr lang="en-GB" sz="2800" b="0" dirty="0"/>
              <a:t>vendors, the majority of whom are women, represent a significant percentage of the workforce in the </a:t>
            </a:r>
            <a:r>
              <a:rPr lang="en-GB" sz="2800" b="0" dirty="0" smtClean="0"/>
              <a:t>IE.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Gender dimension in IE unions</a:t>
            </a:r>
            <a:endParaRPr lang="fr-FR" dirty="0">
              <a:solidFill>
                <a:srgbClr val="00B050"/>
              </a:solidFill>
            </a:endParaRPr>
          </a:p>
        </p:txBody>
      </p:sp>
      <p:graphicFrame>
        <p:nvGraphicFramePr>
          <p:cNvPr id="4" name="Graphique 3"/>
          <p:cNvGraphicFramePr/>
          <p:nvPr/>
        </p:nvGraphicFramePr>
        <p:xfrm>
          <a:off x="928662" y="1857364"/>
          <a:ext cx="7786742" cy="4622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2786050" y="1428736"/>
            <a:ext cx="50720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latin typeface="+mn-lt"/>
              </a:rPr>
              <a:t>Employment in the </a:t>
            </a:r>
            <a:r>
              <a:rPr lang="en-GB" sz="1800" dirty="0" smtClean="0">
                <a:latin typeface="+mn-lt"/>
              </a:rPr>
              <a:t>IE </a:t>
            </a:r>
            <a:r>
              <a:rPr lang="en-GB" sz="1800" dirty="0">
                <a:latin typeface="+mn-lt"/>
              </a:rPr>
              <a:t>as </a:t>
            </a:r>
            <a:r>
              <a:rPr lang="en-GB" sz="1800" dirty="0" smtClean="0">
                <a:latin typeface="+mn-lt"/>
              </a:rPr>
              <a:t>% </a:t>
            </a:r>
            <a:r>
              <a:rPr lang="en-GB" sz="1800" dirty="0">
                <a:latin typeface="+mn-lt"/>
              </a:rPr>
              <a:t>of total employment</a:t>
            </a:r>
            <a:endParaRPr lang="fr-FR" sz="1800" dirty="0">
              <a:latin typeface="+mn-l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Gender dimension in IE unions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3000" b="0" dirty="0" smtClean="0"/>
              <a:t>In </a:t>
            </a:r>
            <a:r>
              <a:rPr lang="en-GB" sz="3000" b="0" dirty="0"/>
              <a:t>1995, the Self-Employed Women’s Association (SEWA) of India and the international alliance of home-based workers (</a:t>
            </a:r>
            <a:r>
              <a:rPr lang="en-GB" sz="3000" b="0" dirty="0" err="1"/>
              <a:t>HomeNet</a:t>
            </a:r>
            <a:r>
              <a:rPr lang="en-GB" sz="3000" b="0" dirty="0"/>
              <a:t>) realised that they needed statistics for their lobbying </a:t>
            </a:r>
            <a:r>
              <a:rPr lang="en-GB" sz="3000" b="0" dirty="0" smtClean="0"/>
              <a:t>activities.</a:t>
            </a:r>
          </a:p>
          <a:p>
            <a:pPr>
              <a:lnSpc>
                <a:spcPct val="90000"/>
              </a:lnSpc>
            </a:pPr>
            <a:r>
              <a:rPr lang="en-GB" sz="3000" b="0" dirty="0" smtClean="0"/>
              <a:t>In </a:t>
            </a:r>
            <a:r>
              <a:rPr lang="en-GB" sz="3000" b="0" dirty="0"/>
              <a:t>1997, representatives of SEWA and </a:t>
            </a:r>
            <a:r>
              <a:rPr lang="en-GB" sz="3000" b="0" dirty="0" err="1"/>
              <a:t>HomeNet</a:t>
            </a:r>
            <a:r>
              <a:rPr lang="en-GB" sz="3000" b="0" dirty="0"/>
              <a:t> joined other experts to form a global network called </a:t>
            </a:r>
            <a:r>
              <a:rPr lang="en-GB" sz="3000" b="0" dirty="0">
                <a:solidFill>
                  <a:srgbClr val="0070C0"/>
                </a:solidFill>
              </a:rPr>
              <a:t>Women in Informal Employment: Globalising and Organising </a:t>
            </a:r>
            <a:r>
              <a:rPr lang="en-GB" sz="3000" b="0" dirty="0"/>
              <a:t>(WIEGO). </a:t>
            </a:r>
            <a:endParaRPr lang="en-US" sz="3000" b="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Gender dimension in IE unions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GB" sz="3000" b="0" dirty="0" smtClean="0"/>
              <a:t>Some IE women organisations include</a:t>
            </a:r>
            <a:r>
              <a:rPr lang="en-US" sz="3000" b="0" dirty="0" smtClean="0"/>
              <a:t>:</a:t>
            </a:r>
          </a:p>
          <a:p>
            <a:pPr>
              <a:lnSpc>
                <a:spcPct val="90000"/>
              </a:lnSpc>
            </a:pPr>
            <a:r>
              <a:rPr lang="en-US" sz="3000" b="0" dirty="0" smtClean="0">
                <a:solidFill>
                  <a:srgbClr val="C00000"/>
                </a:solidFill>
              </a:rPr>
              <a:t>Cameroon</a:t>
            </a:r>
            <a:r>
              <a:rPr lang="en-US" sz="3000" b="0" dirty="0" smtClean="0"/>
              <a:t>: </a:t>
            </a:r>
            <a:r>
              <a:rPr lang="en-GB" sz="3000" b="0" dirty="0" smtClean="0"/>
              <a:t>Women </a:t>
            </a:r>
            <a:r>
              <a:rPr lang="en-GB" sz="3000" b="0" dirty="0"/>
              <a:t>Interface North South </a:t>
            </a:r>
            <a:r>
              <a:rPr lang="en-GB" sz="3000" b="0" dirty="0" smtClean="0"/>
              <a:t>is an association that aims </a:t>
            </a:r>
            <a:r>
              <a:rPr lang="en-GB" sz="3000" b="0" dirty="0"/>
              <a:t>to promote the proactive and active participation of women in socio-political and economic activities</a:t>
            </a:r>
            <a:r>
              <a:rPr lang="en-GB" sz="3000" b="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GB" sz="3000" b="0" dirty="0" smtClean="0">
                <a:solidFill>
                  <a:srgbClr val="C00000"/>
                </a:solidFill>
              </a:rPr>
              <a:t>Côte d’Ivoire</a:t>
            </a:r>
            <a:r>
              <a:rPr lang="en-GB" sz="3000" b="0" dirty="0" smtClean="0"/>
              <a:t>:  SYNAFSI (National Union of Informal Sector Women) is a </a:t>
            </a:r>
            <a:r>
              <a:rPr lang="en-GB" sz="3000" b="0" dirty="0"/>
              <a:t>union for women in the </a:t>
            </a:r>
            <a:r>
              <a:rPr lang="en-GB" sz="3000" b="0" dirty="0" smtClean="0"/>
              <a:t>IE </a:t>
            </a:r>
            <a:r>
              <a:rPr lang="en-GB" sz="3000" b="0" dirty="0"/>
              <a:t>working in markets and in rural village </a:t>
            </a:r>
            <a:r>
              <a:rPr lang="en-GB" sz="3000" b="0" dirty="0" smtClean="0"/>
              <a:t>co-operatives</a:t>
            </a:r>
            <a:r>
              <a:rPr lang="en-GB" sz="3000" b="0" dirty="0"/>
              <a:t>.</a:t>
            </a:r>
            <a:endParaRPr lang="en-US" sz="3000" b="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Gender dimension in IE unions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dirty="0">
                <a:solidFill>
                  <a:srgbClr val="C00000"/>
                </a:solidFill>
              </a:rPr>
              <a:t>Côte </a:t>
            </a:r>
            <a:r>
              <a:rPr lang="en-GB" b="0" dirty="0" smtClean="0">
                <a:solidFill>
                  <a:srgbClr val="C00000"/>
                </a:solidFill>
              </a:rPr>
              <a:t>d’Ivoire</a:t>
            </a:r>
            <a:r>
              <a:rPr lang="en-GB" b="0" dirty="0" smtClean="0"/>
              <a:t>:  Association 20,000 women for a bank created the first </a:t>
            </a:r>
            <a:r>
              <a:rPr lang="en-GB" b="0" dirty="0" smtClean="0">
                <a:solidFill>
                  <a:srgbClr val="0070C0"/>
                </a:solidFill>
              </a:rPr>
              <a:t>bank </a:t>
            </a:r>
            <a:r>
              <a:rPr lang="en-GB" b="0" dirty="0">
                <a:solidFill>
                  <a:srgbClr val="0070C0"/>
                </a:solidFill>
              </a:rPr>
              <a:t>of women of Côte </a:t>
            </a:r>
            <a:r>
              <a:rPr lang="en-GB" b="0" dirty="0" smtClean="0">
                <a:solidFill>
                  <a:srgbClr val="0070C0"/>
                </a:solidFill>
              </a:rPr>
              <a:t>d’Ivoire</a:t>
            </a:r>
            <a:r>
              <a:rPr lang="en-GB" b="0" dirty="0" smtClean="0"/>
              <a:t>, to formalise, coordinate  capitalise and optimise savings </a:t>
            </a:r>
            <a:r>
              <a:rPr lang="en-GB" b="0" dirty="0"/>
              <a:t>efforts achieve in tontines and other circles of women and allowing access for greatest number to microcredit with a structure created by the </a:t>
            </a:r>
            <a:r>
              <a:rPr lang="en-GB" b="0" dirty="0" smtClean="0"/>
              <a:t>same.</a:t>
            </a:r>
            <a:endParaRPr lang="fr-FR" b="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Gender dimension in IE unions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 smtClean="0">
                <a:solidFill>
                  <a:srgbClr val="C00000"/>
                </a:solidFill>
              </a:rPr>
              <a:t>Benin</a:t>
            </a:r>
            <a:r>
              <a:rPr lang="en-GB" sz="2800" b="0" dirty="0" smtClean="0"/>
              <a:t>: Through </a:t>
            </a:r>
            <a:r>
              <a:rPr lang="en-GB" sz="2800" b="0" dirty="0"/>
              <a:t>a women’s association called </a:t>
            </a:r>
            <a:r>
              <a:rPr lang="en-GB" sz="2800" b="0" dirty="0" smtClean="0"/>
              <a:t>GBENONKPO, </a:t>
            </a:r>
            <a:r>
              <a:rPr lang="en-GB" sz="2800" b="0" dirty="0"/>
              <a:t>the cement workers’ union </a:t>
            </a:r>
            <a:r>
              <a:rPr lang="en-GB" sz="2800" b="0" dirty="0" smtClean="0"/>
              <a:t>SYNTRAUCIB </a:t>
            </a:r>
            <a:r>
              <a:rPr lang="en-GB" sz="2800" b="0" dirty="0"/>
              <a:t>has organized women in 33 villages into women’s </a:t>
            </a:r>
            <a:r>
              <a:rPr lang="en-GB" sz="2800" b="0" dirty="0" smtClean="0"/>
              <a:t>cooperatives.</a:t>
            </a:r>
          </a:p>
          <a:p>
            <a:r>
              <a:rPr lang="en-GB" sz="2800" b="0" dirty="0"/>
              <a:t>It also helps to hold training seminars for rural women to develop income-generating skills such as conservation of food, soap-making and bee-keeping. The union held discussions with local authorities to organize a market every </a:t>
            </a:r>
            <a:r>
              <a:rPr lang="en-GB" sz="2800" b="0" dirty="0" smtClean="0"/>
              <a:t>5 days.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Gender dimension in IE unions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 smtClean="0">
                <a:solidFill>
                  <a:srgbClr val="C00000"/>
                </a:solidFill>
              </a:rPr>
              <a:t>South Africa</a:t>
            </a:r>
            <a:r>
              <a:rPr lang="en-GB" sz="2800" b="0" dirty="0" smtClean="0"/>
              <a:t>: Self Employed Women’s Union (SEWU), a South African COSATU affiliate.</a:t>
            </a:r>
            <a:endParaRPr lang="fr-FR" sz="2800" b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Concluding remarks</a:t>
            </a:r>
            <a:endParaRPr lang="fr-F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Concluding remarks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sz="2800" b="0" dirty="0" smtClean="0"/>
              <a:t>We have analyse the relationship between trade union and the IE. </a:t>
            </a:r>
            <a:r>
              <a:rPr lang="en-GB" sz="2800" b="0" dirty="0" smtClean="0">
                <a:solidFill>
                  <a:srgbClr val="C00000"/>
                </a:solidFill>
              </a:rPr>
              <a:t>Three (3) key ideas </a:t>
            </a:r>
            <a:r>
              <a:rPr lang="en-GB" sz="2800" b="0" dirty="0" smtClean="0"/>
              <a:t>can be highlighted:</a:t>
            </a:r>
          </a:p>
          <a:p>
            <a:r>
              <a:rPr lang="en-GB" sz="2800" b="0" dirty="0" smtClean="0"/>
              <a:t>(</a:t>
            </a:r>
            <a:r>
              <a:rPr lang="en-GB" sz="2800" b="0" dirty="0" err="1" smtClean="0"/>
              <a:t>i</a:t>
            </a:r>
            <a:r>
              <a:rPr lang="en-GB" sz="2800" b="0" dirty="0" smtClean="0"/>
              <a:t>) IE workers are nowadays organised either themselves, or by traditional trade unions.</a:t>
            </a:r>
          </a:p>
          <a:p>
            <a:r>
              <a:rPr lang="en-GB" sz="2800" b="0" dirty="0" smtClean="0"/>
              <a:t>(ii) these organisations are multiform: associations, MBOs/CBOs or cooperatives, etc. And like any union they act to protect and represent their members among others.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Concluding remarks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000" b="0" dirty="0" smtClean="0"/>
              <a:t>(iii) gender dimension is a prominent aspect either inside existing organisations, or through specific organisation create by or for ladies.</a:t>
            </a:r>
          </a:p>
          <a:p>
            <a:r>
              <a:rPr lang="en-GB" sz="3000" b="0" dirty="0" smtClean="0"/>
              <a:t>Of course, we are still lacking systematic and comprehensive data (statistics) exclusively devoted to informal unionisation all over the continent.</a:t>
            </a:r>
          </a:p>
          <a:p>
            <a:pPr>
              <a:buNone/>
            </a:pPr>
            <a:endParaRPr lang="en-GB" sz="3000" b="0" dirty="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Many thanks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b="0" dirty="0" smtClean="0"/>
          </a:p>
          <a:p>
            <a:pPr>
              <a:buNone/>
            </a:pPr>
            <a:endParaRPr lang="fr-FR" b="0" dirty="0" smtClean="0"/>
          </a:p>
          <a:p>
            <a:pPr>
              <a:buNone/>
            </a:pPr>
            <a:endParaRPr lang="fr-FR" b="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Introduction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b="0" dirty="0" smtClean="0"/>
              <a:t>The IE </a:t>
            </a:r>
            <a:r>
              <a:rPr lang="en-GB" b="0" dirty="0"/>
              <a:t>is currently growing in both rural and urban areas of most developing </a:t>
            </a:r>
            <a:r>
              <a:rPr lang="en-GB" b="0" dirty="0" smtClean="0"/>
              <a:t>countries.</a:t>
            </a:r>
          </a:p>
          <a:p>
            <a:pPr>
              <a:lnSpc>
                <a:spcPct val="90000"/>
              </a:lnSpc>
            </a:pPr>
            <a:r>
              <a:rPr lang="en-GB" b="0" dirty="0" smtClean="0"/>
              <a:t>Even </a:t>
            </a:r>
            <a:r>
              <a:rPr lang="en-GB" b="0" dirty="0"/>
              <a:t>the industrialised countries witness a gradual rise of the </a:t>
            </a:r>
            <a:r>
              <a:rPr lang="en-GB" b="0" dirty="0" smtClean="0"/>
              <a:t>IE </a:t>
            </a:r>
            <a:r>
              <a:rPr lang="en-GB" b="0" dirty="0"/>
              <a:t>within their labour </a:t>
            </a:r>
            <a:r>
              <a:rPr lang="en-GB" b="0" dirty="0" smtClean="0"/>
              <a:t>markets.</a:t>
            </a:r>
          </a:p>
          <a:p>
            <a:pPr>
              <a:lnSpc>
                <a:spcPct val="90000"/>
              </a:lnSpc>
            </a:pPr>
            <a:r>
              <a:rPr lang="en-GB" b="0" dirty="0" smtClean="0">
                <a:solidFill>
                  <a:srgbClr val="0070C0"/>
                </a:solidFill>
              </a:rPr>
              <a:t>Around </a:t>
            </a:r>
            <a:r>
              <a:rPr lang="en-GB" b="0" dirty="0">
                <a:solidFill>
                  <a:srgbClr val="0070C0"/>
                </a:solidFill>
              </a:rPr>
              <a:t>the World, about two thirds of all employees work in the </a:t>
            </a:r>
            <a:r>
              <a:rPr lang="en-GB" b="0" dirty="0" smtClean="0">
                <a:solidFill>
                  <a:srgbClr val="0070C0"/>
                </a:solidFill>
              </a:rPr>
              <a:t>IE; </a:t>
            </a:r>
            <a:r>
              <a:rPr lang="en-GB" b="0" dirty="0">
                <a:solidFill>
                  <a:srgbClr val="0070C0"/>
                </a:solidFill>
              </a:rPr>
              <a:t>and almost the majority of the labour force in </a:t>
            </a:r>
            <a:r>
              <a:rPr lang="en-GB" b="0" dirty="0" smtClean="0">
                <a:solidFill>
                  <a:srgbClr val="0070C0"/>
                </a:solidFill>
              </a:rPr>
              <a:t>Africa</a:t>
            </a:r>
            <a:r>
              <a:rPr lang="en-GB" b="0" dirty="0" smtClean="0"/>
              <a:t>.</a:t>
            </a:r>
            <a:endParaRPr lang="en-US" b="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Introduction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 b="0" dirty="0" smtClean="0"/>
              <a:t>The IE </a:t>
            </a:r>
            <a:r>
              <a:rPr lang="en-GB" sz="2800" b="0" dirty="0"/>
              <a:t>is </a:t>
            </a:r>
            <a:r>
              <a:rPr lang="en-GB" sz="2800" b="0" dirty="0" smtClean="0"/>
              <a:t>now </a:t>
            </a:r>
            <a:r>
              <a:rPr lang="en-GB" sz="2800" b="0" dirty="0"/>
              <a:t>a reality in the context of </a:t>
            </a:r>
            <a:r>
              <a:rPr lang="en-GB" sz="2800" b="0" dirty="0" smtClean="0"/>
              <a:t>globalisation and also </a:t>
            </a:r>
            <a:r>
              <a:rPr lang="en-GB" sz="2800" b="0" dirty="0"/>
              <a:t>a holder of great promises as far as its potential role for </a:t>
            </a:r>
            <a:r>
              <a:rPr lang="en-GB" sz="2800" b="0" dirty="0" smtClean="0"/>
              <a:t>development </a:t>
            </a:r>
            <a:r>
              <a:rPr lang="en-GB" sz="2800" b="0" dirty="0"/>
              <a:t>is </a:t>
            </a:r>
            <a:r>
              <a:rPr lang="en-GB" sz="2800" b="0" dirty="0" smtClean="0"/>
              <a:t>concerned.</a:t>
            </a:r>
          </a:p>
          <a:p>
            <a:r>
              <a:rPr lang="en-GB" sz="2800" b="0" dirty="0" smtClean="0"/>
              <a:t>Some scholars and practitioners </a:t>
            </a:r>
            <a:r>
              <a:rPr lang="en-GB" sz="2800" b="0" u="sng" dirty="0" smtClean="0">
                <a:solidFill>
                  <a:srgbClr val="C00000"/>
                </a:solidFill>
              </a:rPr>
              <a:t>(pros) </a:t>
            </a:r>
            <a:r>
              <a:rPr lang="en-GB" sz="2800" b="0" dirty="0" smtClean="0"/>
              <a:t>demonstrates </a:t>
            </a:r>
            <a:r>
              <a:rPr lang="en-GB" sz="2800" b="0" dirty="0"/>
              <a:t>its </a:t>
            </a:r>
            <a:r>
              <a:rPr lang="en-GB" sz="2800" b="0" dirty="0">
                <a:solidFill>
                  <a:srgbClr val="0070C0"/>
                </a:solidFill>
              </a:rPr>
              <a:t>job potential </a:t>
            </a:r>
            <a:r>
              <a:rPr lang="en-GB" sz="2800" b="0" dirty="0"/>
              <a:t>and the dynamism it brings to the economy, and its role as a social </a:t>
            </a:r>
            <a:r>
              <a:rPr lang="en-GB" sz="2800" b="0" dirty="0" smtClean="0"/>
              <a:t>stabiliser whereas some others </a:t>
            </a:r>
            <a:r>
              <a:rPr lang="en-GB" sz="2800" b="0" u="sng" dirty="0" smtClean="0">
                <a:solidFill>
                  <a:srgbClr val="C00000"/>
                </a:solidFill>
              </a:rPr>
              <a:t>(cons) </a:t>
            </a:r>
            <a:r>
              <a:rPr lang="en-GB" sz="2800" b="0" dirty="0" smtClean="0"/>
              <a:t>consider </a:t>
            </a:r>
            <a:r>
              <a:rPr lang="en-GB" sz="2800" b="0" dirty="0"/>
              <a:t>it as a </a:t>
            </a:r>
            <a:r>
              <a:rPr lang="en-GB" sz="2800" b="0" dirty="0">
                <a:solidFill>
                  <a:srgbClr val="0070C0"/>
                </a:solidFill>
              </a:rPr>
              <a:t>source of exploitation </a:t>
            </a:r>
            <a:r>
              <a:rPr lang="en-GB" sz="2800" b="0" dirty="0"/>
              <a:t>and social </a:t>
            </a:r>
            <a:r>
              <a:rPr lang="en-GB" sz="2800" b="0" dirty="0" smtClean="0"/>
              <a:t>exclusion.</a:t>
            </a:r>
            <a:endParaRPr lang="fr-FR" sz="2800" b="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Introduction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b="0" dirty="0"/>
              <a:t>As concerns </a:t>
            </a:r>
            <a:r>
              <a:rPr lang="en-GB" b="0" dirty="0">
                <a:solidFill>
                  <a:srgbClr val="C00000"/>
                </a:solidFill>
              </a:rPr>
              <a:t>workers conditions</a:t>
            </a:r>
            <a:r>
              <a:rPr lang="en-GB" b="0" dirty="0"/>
              <a:t>, there is more and more agreement within the trade union movement about the need for providing appropriate responses that tackle their problems that assumes the creation of trade </a:t>
            </a:r>
            <a:r>
              <a:rPr lang="en-GB" b="0" dirty="0" smtClean="0"/>
              <a:t>union.</a:t>
            </a:r>
          </a:p>
          <a:p>
            <a:pPr>
              <a:lnSpc>
                <a:spcPct val="90000"/>
              </a:lnSpc>
            </a:pPr>
            <a:r>
              <a:rPr lang="en-GB" b="0" dirty="0" smtClean="0"/>
              <a:t>But </a:t>
            </a:r>
            <a:r>
              <a:rPr lang="en-GB" b="0" dirty="0"/>
              <a:t>the specificities of the </a:t>
            </a:r>
            <a:r>
              <a:rPr lang="en-GB" b="0" dirty="0" smtClean="0"/>
              <a:t>IE </a:t>
            </a:r>
            <a:r>
              <a:rPr lang="en-GB" b="0" dirty="0"/>
              <a:t>constitute some challenges to be overcome</a:t>
            </a:r>
            <a:r>
              <a:rPr lang="en-GB" b="0" dirty="0" smtClean="0"/>
              <a:t>.</a:t>
            </a:r>
            <a:endParaRPr lang="fr-FR" b="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Introduction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GB" sz="3000" b="0" dirty="0" smtClean="0"/>
              <a:t>These </a:t>
            </a:r>
            <a:r>
              <a:rPr lang="en-GB" sz="3000" b="0" dirty="0"/>
              <a:t>challenges </a:t>
            </a:r>
            <a:r>
              <a:rPr lang="en-GB" sz="3000" b="0" dirty="0" smtClean="0"/>
              <a:t>are:</a:t>
            </a:r>
          </a:p>
          <a:p>
            <a:pPr>
              <a:lnSpc>
                <a:spcPct val="90000"/>
              </a:lnSpc>
            </a:pPr>
            <a:r>
              <a:rPr lang="en-GB" sz="3000" b="0" dirty="0" smtClean="0">
                <a:solidFill>
                  <a:srgbClr val="C00000"/>
                </a:solidFill>
              </a:rPr>
              <a:t>A)</a:t>
            </a:r>
            <a:r>
              <a:rPr lang="en-GB" sz="3000" b="0" dirty="0" smtClean="0"/>
              <a:t> the </a:t>
            </a:r>
            <a:r>
              <a:rPr lang="en-GB" sz="3000" b="0" dirty="0"/>
              <a:t>conception of </a:t>
            </a:r>
            <a:r>
              <a:rPr lang="en-GB" sz="3000" b="0" dirty="0" smtClean="0"/>
              <a:t>IE </a:t>
            </a:r>
            <a:r>
              <a:rPr lang="en-GB" sz="3000" b="0" dirty="0"/>
              <a:t>as a survival strategy </a:t>
            </a:r>
            <a:r>
              <a:rPr lang="en-GB" sz="3000" b="0" dirty="0" smtClean="0"/>
              <a:t>than </a:t>
            </a:r>
            <a:r>
              <a:rPr lang="en-GB" sz="3000" b="0" dirty="0"/>
              <a:t>a viable response to poverty alleviation and unemployment by the </a:t>
            </a:r>
            <a:r>
              <a:rPr lang="en-GB" sz="3000" b="0" dirty="0" smtClean="0"/>
              <a:t>workers.</a:t>
            </a:r>
          </a:p>
          <a:p>
            <a:pPr>
              <a:lnSpc>
                <a:spcPct val="90000"/>
              </a:lnSpc>
            </a:pPr>
            <a:r>
              <a:rPr lang="en-GB" sz="3000" b="0" dirty="0" smtClean="0">
                <a:solidFill>
                  <a:srgbClr val="C00000"/>
                </a:solidFill>
              </a:rPr>
              <a:t>B)</a:t>
            </a:r>
            <a:r>
              <a:rPr lang="en-GB" sz="3000" b="0" dirty="0" smtClean="0"/>
              <a:t> they </a:t>
            </a:r>
            <a:r>
              <a:rPr lang="en-GB" sz="3000" b="0" dirty="0"/>
              <a:t>sometimes operate outside the legal, administrative and social </a:t>
            </a:r>
            <a:r>
              <a:rPr lang="en-GB" sz="3000" b="0" dirty="0" smtClean="0"/>
              <a:t>framework.</a:t>
            </a:r>
          </a:p>
          <a:p>
            <a:pPr>
              <a:lnSpc>
                <a:spcPct val="90000"/>
              </a:lnSpc>
            </a:pPr>
            <a:r>
              <a:rPr lang="en-GB" sz="3000" b="0" dirty="0" smtClean="0">
                <a:solidFill>
                  <a:srgbClr val="C00000"/>
                </a:solidFill>
              </a:rPr>
              <a:t>C)</a:t>
            </a:r>
            <a:r>
              <a:rPr lang="en-GB" sz="3000" b="0" dirty="0" smtClean="0"/>
              <a:t> the </a:t>
            </a:r>
            <a:r>
              <a:rPr lang="en-GB" sz="3000" b="0" dirty="0"/>
              <a:t>ways of integrating women </a:t>
            </a:r>
            <a:r>
              <a:rPr lang="en-GB" sz="3000" b="0" dirty="0" smtClean="0"/>
              <a:t>issues would </a:t>
            </a:r>
            <a:r>
              <a:rPr lang="en-GB" sz="3000" b="0" dirty="0"/>
              <a:t>be important</a:t>
            </a:r>
            <a:r>
              <a:rPr lang="en-GB" sz="3000" b="0" dirty="0" smtClean="0"/>
              <a:t>.</a:t>
            </a:r>
            <a:endParaRPr lang="fr-FR" sz="3000" b="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Introduction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GB" b="0" dirty="0"/>
              <a:t>Considering all these issues, </a:t>
            </a:r>
            <a:r>
              <a:rPr lang="en-GB" b="0" dirty="0" smtClean="0"/>
              <a:t>the objective here is </a:t>
            </a:r>
            <a:r>
              <a:rPr lang="en-GB" b="0" dirty="0"/>
              <a:t>to </a:t>
            </a:r>
            <a:r>
              <a:rPr lang="en-GB" b="0" dirty="0" smtClean="0">
                <a:solidFill>
                  <a:srgbClr val="0070C0"/>
                </a:solidFill>
              </a:rPr>
              <a:t>discuss how unionism tackles the organisation of IE </a:t>
            </a:r>
            <a:r>
              <a:rPr lang="en-GB" b="0" dirty="0">
                <a:solidFill>
                  <a:srgbClr val="0070C0"/>
                </a:solidFill>
              </a:rPr>
              <a:t>in Africa</a:t>
            </a:r>
            <a:r>
              <a:rPr lang="en-GB" b="0" dirty="0"/>
              <a:t>, </a:t>
            </a:r>
            <a:r>
              <a:rPr lang="en-GB" b="0" dirty="0" smtClean="0"/>
              <a:t>trough two steps:</a:t>
            </a:r>
          </a:p>
          <a:p>
            <a:r>
              <a:rPr lang="en-GB" b="0" dirty="0" smtClean="0"/>
              <a:t>Unionisation in the IE,</a:t>
            </a:r>
          </a:p>
          <a:p>
            <a:r>
              <a:rPr lang="en-GB" b="0" dirty="0" smtClean="0"/>
              <a:t>Gender dimension in informal unionisation.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Unionisation in the IE in Africa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ject status report">
  <a:themeElements>
    <a:clrScheme name="Thème Office 1">
      <a:dk1>
        <a:srgbClr val="333300"/>
      </a:dk1>
      <a:lt1>
        <a:srgbClr val="FFFFFF"/>
      </a:lt1>
      <a:dk2>
        <a:srgbClr val="000000"/>
      </a:dk2>
      <a:lt2>
        <a:srgbClr val="969696"/>
      </a:lt2>
      <a:accent1>
        <a:srgbClr val="E5D58A"/>
      </a:accent1>
      <a:accent2>
        <a:srgbClr val="CCCC00"/>
      </a:accent2>
      <a:accent3>
        <a:srgbClr val="FFFFFF"/>
      </a:accent3>
      <a:accent4>
        <a:srgbClr val="2A2A00"/>
      </a:accent4>
      <a:accent5>
        <a:srgbClr val="F0E7C4"/>
      </a:accent5>
      <a:accent6>
        <a:srgbClr val="B9B900"/>
      </a:accent6>
      <a:hlink>
        <a:srgbClr val="999933"/>
      </a:hlink>
      <a:folHlink>
        <a:srgbClr val="666633"/>
      </a:folHlink>
    </a:clrScheme>
    <a:fontScheme name="Thème Offic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hème Office 1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5D58A"/>
        </a:accent1>
        <a:accent2>
          <a:srgbClr val="CCCC00"/>
        </a:accent2>
        <a:accent3>
          <a:srgbClr val="FFFFFF"/>
        </a:accent3>
        <a:accent4>
          <a:srgbClr val="2A2A00"/>
        </a:accent4>
        <a:accent5>
          <a:srgbClr val="F0E7C4"/>
        </a:accent5>
        <a:accent6>
          <a:srgbClr val="B9B900"/>
        </a:accent6>
        <a:hlink>
          <a:srgbClr val="999933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8EA1C0"/>
        </a:lt1>
        <a:dk2>
          <a:srgbClr val="FFFFFF"/>
        </a:dk2>
        <a:lt2>
          <a:srgbClr val="5F5F5F"/>
        </a:lt2>
        <a:accent1>
          <a:srgbClr val="B6CDDE"/>
        </a:accent1>
        <a:accent2>
          <a:srgbClr val="8A7CA2"/>
        </a:accent2>
        <a:accent3>
          <a:srgbClr val="C6CDDC"/>
        </a:accent3>
        <a:accent4>
          <a:srgbClr val="000000"/>
        </a:accent4>
        <a:accent5>
          <a:srgbClr val="D7E3EC"/>
        </a:accent5>
        <a:accent6>
          <a:srgbClr val="7D7092"/>
        </a:accent6>
        <a:hlink>
          <a:srgbClr val="336699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3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2A2A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Project status report</Template>
  <TotalTime>4753</TotalTime>
  <Words>1735</Words>
  <Application>Microsoft Office PowerPoint</Application>
  <PresentationFormat>Presentación en pantalla (4:3)</PresentationFormat>
  <Paragraphs>146</Paragraphs>
  <Slides>33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34" baseType="lpstr">
      <vt:lpstr>Project status report</vt:lpstr>
      <vt:lpstr>Trade Union and organising the Informal Economy in Africa</vt:lpstr>
      <vt:lpstr>Summary </vt:lpstr>
      <vt:lpstr>Presentación de PowerPoint</vt:lpstr>
      <vt:lpstr>Introduction</vt:lpstr>
      <vt:lpstr>Introduction</vt:lpstr>
      <vt:lpstr>Introduction</vt:lpstr>
      <vt:lpstr>Introduction</vt:lpstr>
      <vt:lpstr>Introduction</vt:lpstr>
      <vt:lpstr>Presentación de PowerPoint</vt:lpstr>
      <vt:lpstr>Unionisation in the IE in Africa</vt:lpstr>
      <vt:lpstr>Unionisation in the IE in Africa</vt:lpstr>
      <vt:lpstr>Unionisation in the IE in Africa</vt:lpstr>
      <vt:lpstr>Unionisation in the IE in Africa</vt:lpstr>
      <vt:lpstr>Unionisation in the IE in Africa</vt:lpstr>
      <vt:lpstr>Unionisation in the IE in Africa</vt:lpstr>
      <vt:lpstr>Unionisation in the IE in Africa</vt:lpstr>
      <vt:lpstr>Unionisation in the IE in Africa</vt:lpstr>
      <vt:lpstr>Unionisation in the IE in Africa</vt:lpstr>
      <vt:lpstr>Unionisation in the IE in Africa</vt:lpstr>
      <vt:lpstr>Unionisation in the IE in Africa</vt:lpstr>
      <vt:lpstr>Unionisation in the IE in Africa</vt:lpstr>
      <vt:lpstr>Presentación de PowerPoint</vt:lpstr>
      <vt:lpstr>Gender dimension in IE unions</vt:lpstr>
      <vt:lpstr>Gender dimension in IE unions</vt:lpstr>
      <vt:lpstr>Gender dimension in IE unions</vt:lpstr>
      <vt:lpstr>Gender dimension in IE unions</vt:lpstr>
      <vt:lpstr>Gender dimension in IE unions</vt:lpstr>
      <vt:lpstr>Gender dimension in IE unions</vt:lpstr>
      <vt:lpstr>Gender dimension in IE unions</vt:lpstr>
      <vt:lpstr>Presentación de PowerPoint</vt:lpstr>
      <vt:lpstr>Concluding remarks</vt:lpstr>
      <vt:lpstr>Concluding remarks</vt:lpstr>
      <vt:lpstr>Many thanks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État du projet</dc:title>
  <dc:creator>R. Tsafack Nanfosso</dc:creator>
  <cp:lastModifiedBy>Usuario</cp:lastModifiedBy>
  <cp:revision>17</cp:revision>
  <dcterms:created xsi:type="dcterms:W3CDTF">2014-09-06T11:43:38Z</dcterms:created>
  <dcterms:modified xsi:type="dcterms:W3CDTF">2014-09-23T17:18:10Z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TC062070741036</vt:lpwstr>
  </property>
</Properties>
</file>