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6" r:id="rId3"/>
    <p:sldId id="299" r:id="rId4"/>
    <p:sldId id="257" r:id="rId5"/>
    <p:sldId id="258" r:id="rId6"/>
    <p:sldId id="259" r:id="rId7"/>
    <p:sldId id="267" r:id="rId8"/>
    <p:sldId id="260" r:id="rId9"/>
    <p:sldId id="300" r:id="rId10"/>
    <p:sldId id="261" r:id="rId11"/>
    <p:sldId id="268" r:id="rId12"/>
    <p:sldId id="262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8" r:id="rId21"/>
    <p:sldId id="275" r:id="rId22"/>
    <p:sldId id="298" r:id="rId23"/>
    <p:sldId id="276" r:id="rId24"/>
    <p:sldId id="281" r:id="rId25"/>
    <p:sldId id="263" r:id="rId26"/>
    <p:sldId id="264" r:id="rId27"/>
    <p:sldId id="279" r:id="rId28"/>
    <p:sldId id="280" r:id="rId29"/>
    <p:sldId id="306" r:id="rId30"/>
    <p:sldId id="302" r:id="rId31"/>
    <p:sldId id="296" r:id="rId32"/>
    <p:sldId id="304" r:id="rId33"/>
    <p:sldId id="305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37729658792721"/>
          <c:y val="3.8601704363360016E-2"/>
          <c:w val="0.78167890459475764"/>
          <c:h val="0.7556714770615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Feuil1!$C$3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Feuil1!$B$4:$B$8</c:f>
              <c:strCache>
                <c:ptCount val="5"/>
                <c:pt idx="0">
                  <c:v>Benin, 2002</c:v>
                </c:pt>
                <c:pt idx="1">
                  <c:v>Tanzania, 2006</c:v>
                </c:pt>
                <c:pt idx="2">
                  <c:v>Zambia, 2005</c:v>
                </c:pt>
                <c:pt idx="3">
                  <c:v>Cameroon, 2011</c:v>
                </c:pt>
                <c:pt idx="4">
                  <c:v>South Africa, 2004</c:v>
                </c:pt>
              </c:strCache>
            </c:strRef>
          </c:cat>
          <c:val>
            <c:numRef>
              <c:f>Feuil1!$C$4:$C$8</c:f>
              <c:numCache>
                <c:formatCode>General</c:formatCode>
                <c:ptCount val="5"/>
                <c:pt idx="0">
                  <c:v>97</c:v>
                </c:pt>
                <c:pt idx="1">
                  <c:v>96</c:v>
                </c:pt>
                <c:pt idx="2">
                  <c:v>95</c:v>
                </c:pt>
                <c:pt idx="3">
                  <c:v>90.5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Feuil1!$D$3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Feuil1!$B$4:$B$8</c:f>
              <c:strCache>
                <c:ptCount val="5"/>
                <c:pt idx="0">
                  <c:v>Benin, 2002</c:v>
                </c:pt>
                <c:pt idx="1">
                  <c:v>Tanzania, 2006</c:v>
                </c:pt>
                <c:pt idx="2">
                  <c:v>Zambia, 2005</c:v>
                </c:pt>
                <c:pt idx="3">
                  <c:v>Cameroon, 2011</c:v>
                </c:pt>
                <c:pt idx="4">
                  <c:v>South Africa, 2004</c:v>
                </c:pt>
              </c:strCache>
            </c:strRef>
          </c:cat>
          <c:val>
            <c:numRef>
              <c:f>Feuil1!$D$4:$D$8</c:f>
              <c:numCache>
                <c:formatCode>General</c:formatCode>
                <c:ptCount val="5"/>
                <c:pt idx="0">
                  <c:v>95</c:v>
                </c:pt>
                <c:pt idx="1">
                  <c:v>94</c:v>
                </c:pt>
                <c:pt idx="2">
                  <c:v>92</c:v>
                </c:pt>
                <c:pt idx="3">
                  <c:v>87.4</c:v>
                </c:pt>
                <c:pt idx="4">
                  <c:v>19</c:v>
                </c:pt>
              </c:numCache>
            </c:numRef>
          </c:val>
        </c:ser>
        <c:ser>
          <c:idx val="2"/>
          <c:order val="2"/>
          <c:tx>
            <c:strRef>
              <c:f>Feuil1!$E$3</c:f>
              <c:strCache>
                <c:ptCount val="1"/>
                <c:pt idx="0">
                  <c:v>Women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50000"/>
                    <a:satMod val="300000"/>
                  </a:schemeClr>
                </a:gs>
                <a:gs pos="35000">
                  <a:schemeClr val="accent4">
                    <a:tint val="37000"/>
                    <a:satMod val="300000"/>
                  </a:schemeClr>
                </a:gs>
                <a:gs pos="100000">
                  <a:schemeClr val="accent4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Feuil1!$B$4:$B$8</c:f>
              <c:strCache>
                <c:ptCount val="5"/>
                <c:pt idx="0">
                  <c:v>Benin, 2002</c:v>
                </c:pt>
                <c:pt idx="1">
                  <c:v>Tanzania, 2006</c:v>
                </c:pt>
                <c:pt idx="2">
                  <c:v>Zambia, 2005</c:v>
                </c:pt>
                <c:pt idx="3">
                  <c:v>Cameroon, 2011</c:v>
                </c:pt>
                <c:pt idx="4">
                  <c:v>South Africa, 2004</c:v>
                </c:pt>
              </c:strCache>
            </c:strRef>
          </c:cat>
          <c:val>
            <c:numRef>
              <c:f>Feuil1!$E$4:$E$8</c:f>
              <c:numCache>
                <c:formatCode>General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96</c:v>
                </c:pt>
                <c:pt idx="3">
                  <c:v>93.8</c:v>
                </c:pt>
                <c:pt idx="4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416896"/>
        <c:axId val="60277888"/>
      </c:barChart>
      <c:catAx>
        <c:axId val="11841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en-US"/>
          </a:p>
        </c:txPr>
        <c:crossAx val="60277888"/>
        <c:crosses val="autoZero"/>
        <c:auto val="1"/>
        <c:lblAlgn val="ctr"/>
        <c:lblOffset val="100"/>
        <c:noMultiLvlLbl val="0"/>
      </c:catAx>
      <c:valAx>
        <c:axId val="60277888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Share in total employment (including agriculture)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8416896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3487124618976938"/>
          <c:y val="4.4575964183360496E-2"/>
          <c:w val="0.1348265543240216"/>
          <c:h val="0.12707243365626986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+mn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5FA9C60-FBCC-4092-BA8A-D29E91FD10F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2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ici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7C0FA8-4A55-46BF-8990-4745DFFDDA8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43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endParaRPr lang="en-US"/>
          </a:p>
        </p:txBody>
      </p:sp>
      <p:grpSp>
        <p:nvGrpSpPr>
          <p:cNvPr id="3129" name="Group 57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3130" name="Rectangle 58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1" name="Rectangle 59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3132" name="Rectangle 60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3" name="Rectangle 61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3134" name="Freeform 62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5" name="Freeform 63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6" name="Freeform 64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7" name="Freeform 65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8" name="Freeform 66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39" name="Freeform 67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0" name="Freeform 68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1" name="Freeform 69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2" name="Rectangle 70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3" name="Rectangle 71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3144" name="Rectangle 72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5" name="Rectangle 73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3146" name="Freeform 74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7" name="Freeform 75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8" name="Freeform 76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49" name="Freeform 77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0" name="Freeform 78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1" name="Freeform 79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2" name="Freeform 80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3" name="Freeform 81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4" name="Freeform 82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5" name="Freeform 83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6" name="Rectangle 84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7" name="Line 85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158" name="Line 86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63" name="Group 91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3162" name="Group 90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160" name="Group 8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3159" name="Group 87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3110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111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112" name="AutoShape 40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113" name="AutoShape 41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sp>
              <p:nvSpPr>
                <p:cNvPr id="3115" name="Rectangle 43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16" name="Oval 44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fr-FR"/>
                </a:p>
              </p:txBody>
            </p:sp>
            <p:sp>
              <p:nvSpPr>
                <p:cNvPr id="3117" name="Oval 45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fr-FR"/>
                </a:p>
              </p:txBody>
            </p:sp>
            <p:sp>
              <p:nvSpPr>
                <p:cNvPr id="3118" name="Oval 46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fr-FR"/>
                </a:p>
              </p:txBody>
            </p:sp>
          </p:grpSp>
          <p:grpSp>
            <p:nvGrpSpPr>
              <p:cNvPr id="3161" name="Group 89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120" name="Arc 48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21" name="Arc 49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22" name="AutoShape 50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23" name="Freeform 51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24" name="Freeform 52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125" name="Oval 53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7" rIns="92075" bIns="46037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kumimoji="1" lang="fr-FR"/>
                </a:p>
              </p:txBody>
            </p:sp>
          </p:grpSp>
        </p:grpSp>
      </p:grpSp>
      <p:sp>
        <p:nvSpPr>
          <p:cNvPr id="3164" name="Rectangle 9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65" name="Rectangle 9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742A8BF-9132-4726-86CA-79868F5601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98C00-EB1A-4459-980F-CD3136368F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7CD54-AB11-411B-A905-3CFE116904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8156D-08C9-4D4B-B387-2D052AB1A38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01255-218F-4F79-B52C-CEEB4BF31D7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3772C-82EE-4F75-9D23-95E0FCD5DC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38D98-708F-4384-9DE8-C0FD9EC229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529BC-4AE6-4272-8A44-57B4BC5AF7B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CD6D2-E1B2-4A6C-957D-2C7E7B274DD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86A79-C32D-4B5A-8222-C16832C594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33D31-A429-412F-BA9B-649426109A4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7" rIns="92075" bIns="46037" anchor="ctr"/>
            <a:lstStyle/>
            <a:p>
              <a:pPr eaLnBrk="0" hangingPunct="0">
                <a:spcBef>
                  <a:spcPct val="50000"/>
                </a:spcBef>
              </a:pPr>
              <a:endParaRPr kumimoji="1" lang="fr-FR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056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ici pour modifier le style du titre du masque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ici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63" name="Rectangle 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375E2-85D8-4A5B-B649-A5D76C48F5E0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Trade Union and organising the Informal Economy in Africa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4643446"/>
            <a:ext cx="6249987" cy="1805005"/>
          </a:xfrm>
        </p:spPr>
        <p:txBody>
          <a:bodyPr/>
          <a:lstStyle/>
          <a:p>
            <a:r>
              <a:rPr lang="en-GB" sz="2400" b="0" dirty="0" smtClean="0">
                <a:solidFill>
                  <a:srgbClr val="0070C0"/>
                </a:solidFill>
              </a:rPr>
              <a:t>Roundtable II</a:t>
            </a:r>
          </a:p>
          <a:p>
            <a:r>
              <a:rPr lang="en-GB" sz="2400" b="0" dirty="0" smtClean="0">
                <a:solidFill>
                  <a:srgbClr val="C00000"/>
                </a:solidFill>
              </a:rPr>
              <a:t>“Exploring the Multiple Roles of Trade Unions in Africa Today”</a:t>
            </a:r>
          </a:p>
          <a:p>
            <a:r>
              <a:rPr lang="en-GB" sz="2400" b="0" dirty="0" smtClean="0"/>
              <a:t>Leiden, 10 September 2014</a:t>
            </a:r>
            <a:endParaRPr lang="en-GB" sz="2400" b="0" dirty="0"/>
          </a:p>
        </p:txBody>
      </p:sp>
      <p:sp>
        <p:nvSpPr>
          <p:cNvPr id="4" name="ZoneTexte 3"/>
          <p:cNvSpPr txBox="1"/>
          <p:nvPr/>
        </p:nvSpPr>
        <p:spPr>
          <a:xfrm>
            <a:off x="2714612" y="3929066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Roger Tsafack Nanfosso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The ILO defines a </a:t>
            </a:r>
            <a:r>
              <a:rPr lang="en-GB" b="0" dirty="0">
                <a:solidFill>
                  <a:srgbClr val="FF0000"/>
                </a:solidFill>
              </a:rPr>
              <a:t>trade union organization </a:t>
            </a:r>
            <a:r>
              <a:rPr lang="en-GB" b="0" dirty="0"/>
              <a:t>as: “</a:t>
            </a:r>
            <a:r>
              <a:rPr lang="en-GB" b="0" i="1" dirty="0"/>
              <a:t>An organization of employees usually associated beyond the confines of one enterprise, established for protecting or improving through collective action, the economic and social status of its members</a:t>
            </a:r>
            <a:r>
              <a:rPr lang="en-GB" b="0" dirty="0" smtClean="0"/>
              <a:t>”.</a:t>
            </a:r>
            <a:endParaRPr lang="en-US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But in </a:t>
            </a:r>
            <a:r>
              <a:rPr lang="en-GB" b="0" dirty="0"/>
              <a:t>the context of </a:t>
            </a:r>
            <a:r>
              <a:rPr lang="en-GB" b="0" dirty="0" smtClean="0"/>
              <a:t>IE, </a:t>
            </a:r>
            <a:r>
              <a:rPr lang="en-GB" b="0" dirty="0"/>
              <a:t>the situation may be different because of the diversity of those working </a:t>
            </a:r>
            <a:r>
              <a:rPr lang="en-GB" b="0" dirty="0" smtClean="0"/>
              <a:t>there.</a:t>
            </a:r>
          </a:p>
          <a:p>
            <a:r>
              <a:rPr lang="en-GB" b="0" dirty="0" smtClean="0"/>
              <a:t>There </a:t>
            </a:r>
            <a:r>
              <a:rPr lang="en-GB" b="0" dirty="0"/>
              <a:t>was then no surprise to have an International Symposium on “</a:t>
            </a:r>
            <a:r>
              <a:rPr lang="en-GB" b="0" dirty="0">
                <a:solidFill>
                  <a:srgbClr val="0070C0"/>
                </a:solidFill>
              </a:rPr>
              <a:t>Trade Unions and the Informal Sector</a:t>
            </a:r>
            <a:r>
              <a:rPr lang="en-GB" b="0" dirty="0" smtClean="0"/>
              <a:t>” organised </a:t>
            </a:r>
            <a:r>
              <a:rPr lang="en-GB" b="0" dirty="0"/>
              <a:t>by the Bureau for Workers’ Activity (ACTRAV) of the ILO in Geneva, October 18-22, </a:t>
            </a:r>
            <a:r>
              <a:rPr lang="en-GB" b="0" dirty="0" smtClean="0"/>
              <a:t>1999.</a:t>
            </a:r>
            <a:endParaRPr lang="en-US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3000" b="0" dirty="0" smtClean="0"/>
              <a:t>In general, two ways to organise IE workers:</a:t>
            </a:r>
            <a:endParaRPr lang="fr-FR" sz="3000" b="0" dirty="0" smtClean="0"/>
          </a:p>
          <a:p>
            <a:r>
              <a:rPr lang="en-GB" sz="3000" b="0" dirty="0" smtClean="0">
                <a:solidFill>
                  <a:srgbClr val="C00000"/>
                </a:solidFill>
              </a:rPr>
              <a:t>A)</a:t>
            </a:r>
            <a:r>
              <a:rPr lang="en-GB" sz="3000" b="0" dirty="0" smtClean="0"/>
              <a:t> </a:t>
            </a:r>
            <a:r>
              <a:rPr lang="en-GB" sz="3000" b="0" dirty="0" smtClean="0">
                <a:solidFill>
                  <a:srgbClr val="0070C0"/>
                </a:solidFill>
              </a:rPr>
              <a:t>A traditional union </a:t>
            </a:r>
            <a:r>
              <a:rPr lang="en-GB" sz="3000" b="0" dirty="0" smtClean="0"/>
              <a:t>extends its field of activity to include IE workers; or when a national trade union centre creates an organization for IE workers (Senegal, Burkina Faso)</a:t>
            </a:r>
          </a:p>
          <a:p>
            <a:r>
              <a:rPr lang="en-GB" sz="3000" b="0" dirty="0" smtClean="0">
                <a:solidFill>
                  <a:srgbClr val="C00000"/>
                </a:solidFill>
              </a:rPr>
              <a:t>B)</a:t>
            </a:r>
            <a:r>
              <a:rPr lang="en-GB" sz="3000" b="0" dirty="0" smtClean="0"/>
              <a:t> </a:t>
            </a:r>
            <a:r>
              <a:rPr lang="en-GB" sz="3000" b="0" dirty="0" smtClean="0">
                <a:solidFill>
                  <a:srgbClr val="0070C0"/>
                </a:solidFill>
              </a:rPr>
              <a:t>A new trade union </a:t>
            </a:r>
            <a:r>
              <a:rPr lang="en-GB" sz="3000" b="0" dirty="0" smtClean="0"/>
              <a:t>is created specifically to organize IE workers (South Africa, Namibia, Côte d’Ivoire)</a:t>
            </a:r>
            <a:endParaRPr lang="fr-FR" sz="3000" b="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In many countries, those workers have created </a:t>
            </a:r>
            <a:r>
              <a:rPr lang="en-GB" sz="2800" b="0" dirty="0">
                <a:solidFill>
                  <a:srgbClr val="0070C0"/>
                </a:solidFill>
              </a:rPr>
              <a:t>associations and others same organisations </a:t>
            </a:r>
            <a:r>
              <a:rPr lang="en-GB" sz="2800" b="0" dirty="0"/>
              <a:t>that are officially registered and act as some kind of “</a:t>
            </a:r>
            <a:r>
              <a:rPr lang="en-GB" sz="2800" b="0" dirty="0">
                <a:solidFill>
                  <a:srgbClr val="C00000"/>
                </a:solidFill>
              </a:rPr>
              <a:t>informal unionisation</a:t>
            </a:r>
            <a:r>
              <a:rPr lang="en-GB" sz="2800" b="0" dirty="0" smtClean="0"/>
              <a:t>”.</a:t>
            </a:r>
          </a:p>
          <a:p>
            <a:r>
              <a:rPr lang="en-GB" sz="2800" b="0" dirty="0"/>
              <a:t>And those organizations are known mainly under the name of “</a:t>
            </a:r>
            <a:r>
              <a:rPr lang="en-GB" sz="2800" b="0" dirty="0">
                <a:solidFill>
                  <a:srgbClr val="C00000"/>
                </a:solidFill>
              </a:rPr>
              <a:t>Membership-based organizations of the very poor (MBOPs)”. </a:t>
            </a:r>
            <a:endParaRPr lang="fr-FR" sz="3000" b="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1412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428728" y="2214554"/>
          <a:ext cx="7491412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20526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Primary strategy</a:t>
                      </a:r>
                      <a:endParaRPr lang="fr-F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Types of organisation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Grassroots organizing and based building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Unions, Memberships Based Organisations (MBOs), Community Based Organisations (CBOs), Cooperatives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Collectives negotiations and representation 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Unions, MBOs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Economic and livelihood development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Cooperatives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Policy, legal and rights advocacy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NGOs, CBOs, networks, alliances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Mobilisation and campaigning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Networks, alliances, unions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latin typeface="+mn-lt"/>
                          <a:ea typeface="Calibri"/>
                          <a:cs typeface="Times New Roman"/>
                        </a:rPr>
                        <a:t>Social, welfare, training</a:t>
                      </a:r>
                      <a:endParaRPr lang="fr-FR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n-lt"/>
                          <a:ea typeface="Calibri"/>
                          <a:cs typeface="Times New Roman"/>
                        </a:rPr>
                        <a:t>NGOs, CBOs</a:t>
                      </a:r>
                      <a:endParaRPr lang="fr-F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285984" y="1428736"/>
            <a:ext cx="5072098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Types of organisation and primary strategies</a:t>
            </a:r>
            <a:r>
              <a:rPr kumimoji="1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kumimoji="1" lang="en-GB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Schurman</a:t>
            </a:r>
            <a:r>
              <a:rPr kumimoji="1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and Eaton, 2012)</a:t>
            </a:r>
            <a:endParaRPr kumimoji="1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0" dirty="0" smtClean="0"/>
              <a:t>Worker </a:t>
            </a:r>
            <a:r>
              <a:rPr lang="en-GB" sz="2800" b="0" dirty="0"/>
              <a:t>in </a:t>
            </a:r>
            <a:r>
              <a:rPr lang="en-GB" sz="2800" b="0" dirty="0" smtClean="0"/>
              <a:t>IE </a:t>
            </a:r>
            <a:r>
              <a:rPr lang="en-GB" sz="2800" b="0" dirty="0"/>
              <a:t>usually </a:t>
            </a:r>
            <a:r>
              <a:rPr lang="en-GB" sz="2800" b="0" dirty="0" smtClean="0"/>
              <a:t>organise </a:t>
            </a:r>
            <a:r>
              <a:rPr lang="en-GB" sz="2800" b="0" dirty="0"/>
              <a:t>to </a:t>
            </a:r>
            <a:r>
              <a:rPr lang="en-GB" sz="2800" b="0" dirty="0">
                <a:solidFill>
                  <a:srgbClr val="0070C0"/>
                </a:solidFill>
              </a:rPr>
              <a:t>overcome business constraints </a:t>
            </a:r>
            <a:r>
              <a:rPr lang="en-GB" sz="2800" b="0" dirty="0" smtClean="0"/>
              <a:t>like:</a:t>
            </a:r>
          </a:p>
          <a:p>
            <a:r>
              <a:rPr lang="en-GB" sz="2800" b="0" dirty="0" smtClean="0"/>
              <a:t>high </a:t>
            </a:r>
            <a:r>
              <a:rPr lang="en-GB" sz="2800" b="0" dirty="0"/>
              <a:t>prices for </a:t>
            </a:r>
            <a:r>
              <a:rPr lang="en-GB" sz="2800" b="0" dirty="0" smtClean="0"/>
              <a:t>inputs,</a:t>
            </a:r>
          </a:p>
          <a:p>
            <a:r>
              <a:rPr lang="en-GB" sz="2800" b="0" dirty="0" smtClean="0"/>
              <a:t>low </a:t>
            </a:r>
            <a:r>
              <a:rPr lang="en-GB" sz="2800" b="0" dirty="0"/>
              <a:t>price for the goods </a:t>
            </a:r>
            <a:r>
              <a:rPr lang="en-GB" sz="2800" b="0" dirty="0" smtClean="0"/>
              <a:t>produce,</a:t>
            </a:r>
          </a:p>
          <a:p>
            <a:r>
              <a:rPr lang="en-GB" sz="2800" b="0" dirty="0" smtClean="0"/>
              <a:t>difficulties </a:t>
            </a:r>
            <a:r>
              <a:rPr lang="en-GB" sz="2800" b="0" dirty="0"/>
              <a:t>in gaining access to credit and </a:t>
            </a:r>
            <a:r>
              <a:rPr lang="en-GB" sz="2800" b="0" dirty="0" smtClean="0"/>
              <a:t>service,</a:t>
            </a:r>
          </a:p>
          <a:p>
            <a:r>
              <a:rPr lang="en-GB" sz="2800" b="0" dirty="0" smtClean="0"/>
              <a:t>threats </a:t>
            </a:r>
            <a:r>
              <a:rPr lang="en-GB" sz="2800" b="0" dirty="0"/>
              <a:t>of eviction by cities </a:t>
            </a:r>
            <a:r>
              <a:rPr lang="en-GB" sz="2800" b="0" dirty="0" smtClean="0"/>
              <a:t>authorities, </a:t>
            </a:r>
          </a:p>
          <a:p>
            <a:r>
              <a:rPr lang="en-GB" sz="2800" b="0" dirty="0"/>
              <a:t>t</a:t>
            </a:r>
            <a:r>
              <a:rPr lang="en-GB" sz="2800" b="0" dirty="0" smtClean="0"/>
              <a:t>he </a:t>
            </a:r>
            <a:r>
              <a:rPr lang="en-GB" sz="2800" b="0" dirty="0"/>
              <a:t>risk of income losses deriving from unexpected events such as death or </a:t>
            </a:r>
            <a:r>
              <a:rPr lang="en-GB" sz="2800" b="0" dirty="0" smtClean="0"/>
              <a:t>illness.</a:t>
            </a:r>
            <a:endParaRPr lang="fr-FR" sz="2800" b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Across less developed countries, operators in IE are organizing into unions, associations and cooperatives.</a:t>
            </a:r>
          </a:p>
          <a:p>
            <a:r>
              <a:rPr lang="en-GB" sz="2800" b="0" dirty="0" smtClean="0"/>
              <a:t>There is a growing recognition among IE operators about the </a:t>
            </a:r>
            <a:r>
              <a:rPr lang="en-GB" sz="2800" b="0" dirty="0" smtClean="0">
                <a:solidFill>
                  <a:srgbClr val="0070C0"/>
                </a:solidFill>
              </a:rPr>
              <a:t>benefits of acting as a group rather than as individuals</a:t>
            </a:r>
            <a:r>
              <a:rPr lang="en-GB" sz="2800" b="0" dirty="0" smtClean="0"/>
              <a:t>.</a:t>
            </a:r>
          </a:p>
          <a:p>
            <a:r>
              <a:rPr lang="en-GB" sz="2800" b="0" dirty="0"/>
              <a:t>The WIEGO database (WORD) reveals at least </a:t>
            </a:r>
            <a:r>
              <a:rPr lang="en-GB" sz="2800" b="0" dirty="0">
                <a:solidFill>
                  <a:srgbClr val="C00000"/>
                </a:solidFill>
              </a:rPr>
              <a:t>190 </a:t>
            </a:r>
            <a:r>
              <a:rPr lang="en-GB" sz="2800" b="0" dirty="0" smtClean="0">
                <a:solidFill>
                  <a:srgbClr val="C00000"/>
                </a:solidFill>
              </a:rPr>
              <a:t>IE </a:t>
            </a:r>
            <a:r>
              <a:rPr lang="en-GB" sz="2800" b="0" dirty="0">
                <a:solidFill>
                  <a:srgbClr val="C00000"/>
                </a:solidFill>
              </a:rPr>
              <a:t>associations in Africa</a:t>
            </a:r>
            <a:r>
              <a:rPr lang="en-GB" sz="2800" b="0" dirty="0"/>
              <a:t>, ranging from MBOPS to CBOs to co-operatives to NGOs to </a:t>
            </a:r>
            <a:r>
              <a:rPr lang="en-GB" sz="2800" b="0" dirty="0" smtClean="0"/>
              <a:t>trade unions.</a:t>
            </a:r>
            <a:endParaRPr lang="fr-FR" sz="2800" b="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152524" y="1500174"/>
          <a:ext cx="7777193" cy="51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590"/>
                <a:gridCol w="4523957"/>
                <a:gridCol w="1621646"/>
              </a:tblGrid>
              <a:tr h="25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Name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Target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Membership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Ghana Private Road Transport Union (GPRTU)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Hired drivers, owner-drivers, vehicle drivers and paramilitary personnel engaged as guards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- -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General Agricultural Workers’ Union (GAWU)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Peasant and landless farmers, farmers who hire out their labour, flywheel tractor operators, stone-quarrying workers and other self-employed rural workers.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Calibri"/>
                          <a:cs typeface="Times New Roman"/>
                        </a:rPr>
                        <a:t>12,000 among them 60 per cent women.</a:t>
                      </a:r>
                      <a:endParaRPr lang="fr-FR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148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Timber and Woodworkers Union (TWU)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Power chainsaw operators, firewood cutters, charcoal burners and the canoe carvers whose activities are carried out right in the forest. TWU includes the National Sawyers Association (NSA); Small-Scale Carpenters Association (SSCA); the Wood Working Machine Owners Association (WWMOA); the Cane and Rattan Workers’ Association (CRWA)</a:t>
                      </a: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A total of 48,000 people including 12,000 for NSA; 32,000 for SSCA; 3,000 for WWMOA; and 1,000 for CRWA</a:t>
                      </a:r>
                      <a:endParaRPr lang="fr-FR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The Industrial and Commercial Workers Union (ICU)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latin typeface="+mn-lt"/>
                          <a:ea typeface="Times New Roman"/>
                          <a:cs typeface="Times New Roman"/>
                        </a:rPr>
                        <a:t>Hairdressers </a:t>
                      </a: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and Beauticians’ Association (GHABA) that includes also barbers.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4,000</a:t>
                      </a:r>
                      <a:endParaRPr lang="fr-FR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22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The Ghana Union of Professional Photographers (GUPP)</a:t>
                      </a:r>
                      <a:endParaRPr lang="fr-FR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Photographers 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1,150</a:t>
                      </a:r>
                      <a:endParaRPr lang="fr-FR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43174" y="1071546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Some trade unions in the </a:t>
            </a:r>
            <a:r>
              <a:rPr lang="en-GB" sz="1800" dirty="0" smtClean="0">
                <a:latin typeface="+mn-lt"/>
              </a:rPr>
              <a:t>IE </a:t>
            </a:r>
            <a:r>
              <a:rPr lang="en-GB" sz="1800" dirty="0">
                <a:latin typeface="+mn-lt"/>
              </a:rPr>
              <a:t>in Ghana.</a:t>
            </a:r>
            <a:endParaRPr lang="fr-FR" sz="1800" dirty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000232" y="2125876"/>
          <a:ext cx="6276996" cy="2993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232"/>
                <a:gridCol w="3746764"/>
              </a:tblGrid>
              <a:tr h="257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n-lt"/>
                          <a:ea typeface="Times New Roman"/>
                          <a:cs typeface="Times New Roman"/>
                        </a:rPr>
                        <a:t>Name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latin typeface="+mn-lt"/>
                          <a:ea typeface="Times New Roman"/>
                          <a:cs typeface="Times New Roman"/>
                        </a:rPr>
                        <a:t>Membership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9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 Union of Food, Commercial and Allied Workers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9,000 IS enterprises employing approximately 18,000 workers</a:t>
                      </a:r>
                      <a:endParaRPr lang="fr-FR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4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 Shoe and Leather Workers’ Union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5,000 IS entrepreneurs with 10,000 workers</a:t>
                      </a:r>
                      <a:endParaRPr lang="fr-F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 Tailors and Textile Workers’ Union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20,000 IS entrepreneurs employing some 150,000 workers</a:t>
                      </a:r>
                      <a:endParaRPr lang="fr-F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9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Kenya Building and Construction Union</a:t>
                      </a:r>
                      <a:endParaRPr lang="fr-F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10,000 establishments in the IS with 2,000 operators</a:t>
                      </a:r>
                      <a:endParaRPr lang="fr-FR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86050" y="1500174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Some trade unions in the </a:t>
            </a:r>
            <a:r>
              <a:rPr lang="en-GB" sz="1800" dirty="0" smtClean="0">
                <a:latin typeface="+mn-lt"/>
              </a:rPr>
              <a:t>IE </a:t>
            </a:r>
            <a:r>
              <a:rPr lang="en-GB" sz="1800" dirty="0">
                <a:latin typeface="+mn-lt"/>
              </a:rPr>
              <a:t>in </a:t>
            </a:r>
            <a:r>
              <a:rPr lang="en-GB" sz="1800" dirty="0" smtClean="0">
                <a:latin typeface="+mn-lt"/>
              </a:rPr>
              <a:t>Kenya.</a:t>
            </a:r>
            <a:endParaRPr lang="fr-FR" sz="1800" dirty="0"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000" b="0" dirty="0" smtClean="0"/>
              <a:t>Some others IE unions include</a:t>
            </a:r>
            <a:r>
              <a:rPr lang="fr-FR" sz="3000" b="0" dirty="0" smtClean="0"/>
              <a:t>:</a:t>
            </a:r>
          </a:p>
          <a:p>
            <a:r>
              <a:rPr lang="en-GB" sz="3000" b="0" dirty="0" smtClean="0">
                <a:solidFill>
                  <a:srgbClr val="C00000"/>
                </a:solidFill>
              </a:rPr>
              <a:t>Malawi</a:t>
            </a:r>
            <a:r>
              <a:rPr lang="en-GB" sz="3000" b="0" dirty="0" smtClean="0"/>
              <a:t>: Malawi </a:t>
            </a:r>
            <a:r>
              <a:rPr lang="en-GB" sz="3000" b="0" dirty="0"/>
              <a:t>Union for the Informal Sector (</a:t>
            </a:r>
            <a:r>
              <a:rPr lang="en-GB" sz="3000" b="0" dirty="0" smtClean="0"/>
              <a:t>MUFIS) =&gt; approximately </a:t>
            </a:r>
            <a:r>
              <a:rPr lang="en-GB" sz="3000" b="0" dirty="0"/>
              <a:t>14,550 </a:t>
            </a:r>
            <a:r>
              <a:rPr lang="en-GB" sz="3000" b="0" dirty="0" smtClean="0"/>
              <a:t>members in 2012, </a:t>
            </a:r>
            <a:r>
              <a:rPr lang="en-GB" sz="3000" b="0" dirty="0"/>
              <a:t>who work in as different </a:t>
            </a:r>
            <a:r>
              <a:rPr lang="en-GB" sz="3000" b="0" dirty="0" smtClean="0"/>
              <a:t>IE </a:t>
            </a:r>
            <a:r>
              <a:rPr lang="en-GB" sz="3000" b="0" dirty="0"/>
              <a:t>as: home-based workers, street vendors, waste pickers, construction workers, domestic workers and small-scale tea </a:t>
            </a:r>
            <a:r>
              <a:rPr lang="en-GB" sz="3000" b="0" dirty="0" smtClean="0"/>
              <a:t>farmers.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Summary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 smtClean="0"/>
              <a:t>Introduction</a:t>
            </a:r>
          </a:p>
          <a:p>
            <a:r>
              <a:rPr lang="en-GB" b="0" dirty="0" smtClean="0"/>
              <a:t>Unionisation in informal economy (IE) in Africa</a:t>
            </a:r>
          </a:p>
          <a:p>
            <a:r>
              <a:rPr lang="en-GB" b="0" dirty="0" smtClean="0"/>
              <a:t>Gender dimension in the IE unionisation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500" b="0" dirty="0" smtClean="0">
                <a:solidFill>
                  <a:srgbClr val="C00000"/>
                </a:solidFill>
              </a:rPr>
              <a:t>Mozambique</a:t>
            </a:r>
            <a:r>
              <a:rPr lang="en-GB" sz="2500" b="0" dirty="0" smtClean="0"/>
              <a:t>: “</a:t>
            </a:r>
            <a:r>
              <a:rPr lang="en-GB" sz="2500" b="0" dirty="0" err="1"/>
              <a:t>Associacao</a:t>
            </a:r>
            <a:r>
              <a:rPr lang="en-GB" sz="2500" b="0" dirty="0"/>
              <a:t> dos </a:t>
            </a:r>
            <a:r>
              <a:rPr lang="en-GB" sz="2500" b="0" dirty="0" err="1"/>
              <a:t>Operadores</a:t>
            </a:r>
            <a:r>
              <a:rPr lang="en-GB" sz="2500" b="0" dirty="0"/>
              <a:t> e </a:t>
            </a:r>
            <a:r>
              <a:rPr lang="en-GB" sz="2500" b="0" dirty="0" err="1"/>
              <a:t>Trablhadores</a:t>
            </a:r>
            <a:r>
              <a:rPr lang="en-GB" sz="2500" b="0" dirty="0"/>
              <a:t> do Sector Informal (ASSOTSI)”, </a:t>
            </a:r>
            <a:r>
              <a:rPr lang="en-GB" sz="2500" b="0" dirty="0" smtClean="0"/>
              <a:t>for street vendors =&gt; </a:t>
            </a:r>
            <a:r>
              <a:rPr lang="en-GB" sz="2500" b="0" dirty="0"/>
              <a:t>48,000 </a:t>
            </a:r>
            <a:r>
              <a:rPr lang="en-GB" sz="2500" b="0" dirty="0" smtClean="0"/>
              <a:t>IE </a:t>
            </a:r>
            <a:r>
              <a:rPr lang="en-GB" sz="2500" b="0" dirty="0"/>
              <a:t>workers </a:t>
            </a:r>
            <a:r>
              <a:rPr lang="en-GB" sz="2500" b="0" dirty="0" smtClean="0"/>
              <a:t>countrywide.</a:t>
            </a:r>
          </a:p>
          <a:p>
            <a:r>
              <a:rPr lang="en-GB" sz="2500" b="0" dirty="0" smtClean="0">
                <a:solidFill>
                  <a:srgbClr val="C00000"/>
                </a:solidFill>
              </a:rPr>
              <a:t>Cameroon</a:t>
            </a:r>
            <a:r>
              <a:rPr lang="en-GB" sz="2500" b="0" dirty="0" smtClean="0"/>
              <a:t>: National Street Vendors’ Association (ANESCAM) =&gt; 11,000 IE operators.</a:t>
            </a:r>
          </a:p>
          <a:p>
            <a:r>
              <a:rPr lang="en-GB" sz="2500" b="0" dirty="0" smtClean="0">
                <a:solidFill>
                  <a:srgbClr val="C00000"/>
                </a:solidFill>
              </a:rPr>
              <a:t>Senegal</a:t>
            </a:r>
            <a:r>
              <a:rPr lang="en-GB" sz="2500" b="0" dirty="0" smtClean="0"/>
              <a:t>: Informal </a:t>
            </a:r>
            <a:r>
              <a:rPr lang="en-GB" sz="2500" b="0" dirty="0"/>
              <a:t>and Rural Workers’ Federation (</a:t>
            </a:r>
            <a:r>
              <a:rPr lang="en-GB" sz="2500" b="0" dirty="0" smtClean="0"/>
              <a:t>FETRI) =&gt; around </a:t>
            </a:r>
            <a:r>
              <a:rPr lang="en-GB" sz="2500" b="0" dirty="0"/>
              <a:t>3,500 members, mainly women </a:t>
            </a:r>
            <a:r>
              <a:rPr lang="en-GB" sz="2500" b="0" dirty="0" smtClean="0"/>
              <a:t>(the </a:t>
            </a:r>
            <a:r>
              <a:rPr lang="en-GB" sz="2500" b="0" dirty="0"/>
              <a:t>sale of fish and </a:t>
            </a:r>
            <a:r>
              <a:rPr lang="en-GB" sz="2500" b="0" dirty="0" smtClean="0"/>
              <a:t>vegetables, </a:t>
            </a:r>
            <a:r>
              <a:rPr lang="en-GB" sz="2500" b="0" dirty="0"/>
              <a:t>retail sales, laundry </a:t>
            </a:r>
            <a:r>
              <a:rPr lang="en-GB" sz="2500" b="0" dirty="0" smtClean="0"/>
              <a:t>services  </a:t>
            </a:r>
            <a:r>
              <a:rPr lang="en-GB" sz="2500" b="0" dirty="0"/>
              <a:t>product transformation, horticulture, cattle </a:t>
            </a:r>
            <a:r>
              <a:rPr lang="en-GB" sz="2500" b="0" dirty="0" smtClean="0"/>
              <a:t>raising).</a:t>
            </a:r>
            <a:endParaRPr lang="fr-FR" sz="2500" b="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Unionisation in the IE in Africa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3000" b="0" dirty="0" smtClean="0"/>
              <a:t>Some of their </a:t>
            </a:r>
            <a:r>
              <a:rPr lang="en-GB" sz="3000" b="0" dirty="0" smtClean="0">
                <a:solidFill>
                  <a:srgbClr val="C00000"/>
                </a:solidFill>
              </a:rPr>
              <a:t>objectives</a:t>
            </a:r>
            <a:r>
              <a:rPr lang="en-GB" sz="3000" b="0" dirty="0" smtClean="0"/>
              <a:t>:</a:t>
            </a:r>
          </a:p>
          <a:p>
            <a:r>
              <a:rPr lang="en-GB" sz="3000" b="0" dirty="0" smtClean="0"/>
              <a:t>health insurance (sometimes </a:t>
            </a:r>
            <a:r>
              <a:rPr lang="en-GB" sz="3000" b="0" dirty="0"/>
              <a:t>social security and pension benefits </a:t>
            </a:r>
            <a:r>
              <a:rPr lang="en-GB" sz="3000" b="0" dirty="0" smtClean="0"/>
              <a:t>coverage),</a:t>
            </a:r>
          </a:p>
          <a:p>
            <a:r>
              <a:rPr lang="en-GB" sz="3000" b="0" dirty="0" smtClean="0"/>
              <a:t>domestic services and basic education,</a:t>
            </a:r>
          </a:p>
          <a:p>
            <a:r>
              <a:rPr lang="en-GB" sz="3000" b="0" dirty="0"/>
              <a:t>welfare assistance </a:t>
            </a:r>
            <a:r>
              <a:rPr lang="en-GB" sz="3000" b="0" dirty="0" smtClean="0"/>
              <a:t>and negotiation with </a:t>
            </a:r>
            <a:r>
              <a:rPr lang="en-GB" sz="3000" b="0" dirty="0"/>
              <a:t>government and city </a:t>
            </a:r>
            <a:r>
              <a:rPr lang="en-GB" sz="3000" b="0" dirty="0" smtClean="0"/>
              <a:t>authorities,</a:t>
            </a:r>
          </a:p>
          <a:p>
            <a:r>
              <a:rPr lang="en-GB" sz="3000" b="0" dirty="0"/>
              <a:t>vocational certification, contractor registration </a:t>
            </a:r>
            <a:r>
              <a:rPr lang="en-GB" sz="3000" b="0" dirty="0" smtClean="0"/>
              <a:t>and reduction </a:t>
            </a:r>
            <a:r>
              <a:rPr lang="en-GB" sz="3000" b="0" dirty="0"/>
              <a:t>of contractor registration fees</a:t>
            </a:r>
            <a:endParaRPr lang="fr-FR" sz="3000" b="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Gender dimension in IE unions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In Africa, </a:t>
            </a:r>
            <a:r>
              <a:rPr lang="en-GB" sz="2800" b="0" dirty="0" smtClean="0">
                <a:solidFill>
                  <a:srgbClr val="0070C0"/>
                </a:solidFill>
              </a:rPr>
              <a:t>nine </a:t>
            </a:r>
            <a:r>
              <a:rPr lang="en-GB" sz="2800" b="0" dirty="0">
                <a:solidFill>
                  <a:srgbClr val="0070C0"/>
                </a:solidFill>
              </a:rPr>
              <a:t>to ten rural and urban workers have informal jobs</a:t>
            </a:r>
            <a:r>
              <a:rPr lang="en-GB" sz="2800" b="0" dirty="0"/>
              <a:t>, and this is especially the case for women and young </a:t>
            </a:r>
            <a:r>
              <a:rPr lang="en-GB" sz="2800" b="0" dirty="0" smtClean="0"/>
              <a:t>people.</a:t>
            </a:r>
          </a:p>
          <a:p>
            <a:r>
              <a:rPr lang="en-GB" sz="2800" b="0" dirty="0" smtClean="0"/>
              <a:t>In Sub-Saharan </a:t>
            </a:r>
            <a:r>
              <a:rPr lang="en-GB" sz="2800" b="0" dirty="0"/>
              <a:t>Africa, </a:t>
            </a:r>
            <a:r>
              <a:rPr lang="en-GB" sz="2800" b="0" dirty="0">
                <a:solidFill>
                  <a:srgbClr val="0070C0"/>
                </a:solidFill>
              </a:rPr>
              <a:t>84 </a:t>
            </a:r>
            <a:r>
              <a:rPr lang="en-GB" sz="2800" b="0" dirty="0" smtClean="0">
                <a:solidFill>
                  <a:srgbClr val="0070C0"/>
                </a:solidFill>
              </a:rPr>
              <a:t>% </a:t>
            </a:r>
            <a:r>
              <a:rPr lang="en-GB" sz="2800" b="0" dirty="0">
                <a:solidFill>
                  <a:srgbClr val="0070C0"/>
                </a:solidFill>
              </a:rPr>
              <a:t>of women </a:t>
            </a:r>
            <a:r>
              <a:rPr lang="en-GB" sz="2800" b="0" dirty="0"/>
              <a:t>non-agricultural workers are informally employed compared with </a:t>
            </a:r>
            <a:r>
              <a:rPr lang="en-GB" sz="2800" b="0" dirty="0" smtClean="0"/>
              <a:t>63% </a:t>
            </a:r>
            <a:r>
              <a:rPr lang="en-GB" sz="2800" b="0" dirty="0"/>
              <a:t>of male non-agricultural </a:t>
            </a:r>
            <a:r>
              <a:rPr lang="en-GB" sz="2800" b="0" dirty="0" smtClean="0"/>
              <a:t>workers.</a:t>
            </a:r>
          </a:p>
          <a:p>
            <a:r>
              <a:rPr lang="en-GB" sz="2800" b="0" dirty="0" smtClean="0"/>
              <a:t>Street </a:t>
            </a:r>
            <a:r>
              <a:rPr lang="en-GB" sz="2800" b="0" dirty="0"/>
              <a:t>vendors, the majority of whom are women, represent a significant percentage of the workforce in the </a:t>
            </a:r>
            <a:r>
              <a:rPr lang="en-GB" sz="2800" b="0" dirty="0" smtClean="0"/>
              <a:t>IE.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fr-FR" dirty="0">
              <a:solidFill>
                <a:srgbClr val="00B050"/>
              </a:solidFill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928662" y="1857364"/>
          <a:ext cx="7786742" cy="462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786050" y="1428736"/>
            <a:ext cx="50720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+mn-lt"/>
              </a:rPr>
              <a:t>Employment in the </a:t>
            </a:r>
            <a:r>
              <a:rPr lang="en-GB" sz="1800" dirty="0" smtClean="0">
                <a:latin typeface="+mn-lt"/>
              </a:rPr>
              <a:t>IE </a:t>
            </a:r>
            <a:r>
              <a:rPr lang="en-GB" sz="1800" dirty="0">
                <a:latin typeface="+mn-lt"/>
              </a:rPr>
              <a:t>as </a:t>
            </a:r>
            <a:r>
              <a:rPr lang="en-GB" sz="1800" dirty="0" smtClean="0">
                <a:latin typeface="+mn-lt"/>
              </a:rPr>
              <a:t>% </a:t>
            </a:r>
            <a:r>
              <a:rPr lang="en-GB" sz="1800" dirty="0">
                <a:latin typeface="+mn-lt"/>
              </a:rPr>
              <a:t>of total employment</a:t>
            </a:r>
            <a:endParaRPr lang="fr-FR" sz="18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3000" b="0" dirty="0" smtClean="0"/>
              <a:t>In </a:t>
            </a:r>
            <a:r>
              <a:rPr lang="en-GB" sz="3000" b="0" dirty="0"/>
              <a:t>1995, the Self-Employed Women’s Association (SEWA) of India and the international alliance of home-based workers (</a:t>
            </a:r>
            <a:r>
              <a:rPr lang="en-GB" sz="3000" b="0" dirty="0" err="1"/>
              <a:t>HomeNet</a:t>
            </a:r>
            <a:r>
              <a:rPr lang="en-GB" sz="3000" b="0" dirty="0"/>
              <a:t>) realised that they needed statistics for their lobbying </a:t>
            </a:r>
            <a:r>
              <a:rPr lang="en-GB" sz="3000" b="0" dirty="0" smtClean="0"/>
              <a:t>activities.</a:t>
            </a:r>
          </a:p>
          <a:p>
            <a:pPr>
              <a:lnSpc>
                <a:spcPct val="90000"/>
              </a:lnSpc>
            </a:pPr>
            <a:r>
              <a:rPr lang="en-GB" sz="3000" b="0" dirty="0" smtClean="0"/>
              <a:t>In </a:t>
            </a:r>
            <a:r>
              <a:rPr lang="en-GB" sz="3000" b="0" dirty="0"/>
              <a:t>1997, representatives of SEWA and </a:t>
            </a:r>
            <a:r>
              <a:rPr lang="en-GB" sz="3000" b="0" dirty="0" err="1"/>
              <a:t>HomeNet</a:t>
            </a:r>
            <a:r>
              <a:rPr lang="en-GB" sz="3000" b="0" dirty="0"/>
              <a:t> joined other experts to form a global network called </a:t>
            </a:r>
            <a:r>
              <a:rPr lang="en-GB" sz="3000" b="0" dirty="0">
                <a:solidFill>
                  <a:srgbClr val="0070C0"/>
                </a:solidFill>
              </a:rPr>
              <a:t>Women in Informal Employment: Globalising and Organising </a:t>
            </a:r>
            <a:r>
              <a:rPr lang="en-GB" sz="3000" b="0" dirty="0"/>
              <a:t>(WIEGO). </a:t>
            </a:r>
            <a:endParaRPr lang="en-US" sz="3000" b="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3000" b="0" dirty="0" smtClean="0"/>
              <a:t>Some IE women organisations include</a:t>
            </a:r>
            <a:r>
              <a:rPr lang="en-US" sz="3000" b="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3000" b="0" dirty="0" smtClean="0">
                <a:solidFill>
                  <a:srgbClr val="C00000"/>
                </a:solidFill>
              </a:rPr>
              <a:t>Cameroon</a:t>
            </a:r>
            <a:r>
              <a:rPr lang="en-US" sz="3000" b="0" dirty="0" smtClean="0"/>
              <a:t>: </a:t>
            </a:r>
            <a:r>
              <a:rPr lang="en-GB" sz="3000" b="0" dirty="0" smtClean="0"/>
              <a:t>Women </a:t>
            </a:r>
            <a:r>
              <a:rPr lang="en-GB" sz="3000" b="0" dirty="0"/>
              <a:t>Interface North South </a:t>
            </a:r>
            <a:r>
              <a:rPr lang="en-GB" sz="3000" b="0" dirty="0" smtClean="0"/>
              <a:t>is an association that aims </a:t>
            </a:r>
            <a:r>
              <a:rPr lang="en-GB" sz="3000" b="0" dirty="0"/>
              <a:t>to promote the proactive and active participation of women in socio-political and economic activities</a:t>
            </a:r>
            <a:r>
              <a:rPr lang="en-GB" sz="3000" b="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sz="3000" b="0" dirty="0" smtClean="0">
                <a:solidFill>
                  <a:srgbClr val="C00000"/>
                </a:solidFill>
              </a:rPr>
              <a:t>Côte d’Ivoire</a:t>
            </a:r>
            <a:r>
              <a:rPr lang="en-GB" sz="3000" b="0" dirty="0" smtClean="0"/>
              <a:t>:  SYNAFSI (National Union of Informal Sector Women) is a </a:t>
            </a:r>
            <a:r>
              <a:rPr lang="en-GB" sz="3000" b="0" dirty="0"/>
              <a:t>union for women in the </a:t>
            </a:r>
            <a:r>
              <a:rPr lang="en-GB" sz="3000" b="0" dirty="0" smtClean="0"/>
              <a:t>IE </a:t>
            </a:r>
            <a:r>
              <a:rPr lang="en-GB" sz="3000" b="0" dirty="0"/>
              <a:t>working in markets and in rural village </a:t>
            </a:r>
            <a:r>
              <a:rPr lang="en-GB" sz="3000" b="0" dirty="0" smtClean="0"/>
              <a:t>co-operatives</a:t>
            </a:r>
            <a:r>
              <a:rPr lang="en-GB" sz="3000" b="0" dirty="0"/>
              <a:t>.</a:t>
            </a:r>
            <a:endParaRPr lang="en-US" sz="3000" b="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>
                <a:solidFill>
                  <a:srgbClr val="C00000"/>
                </a:solidFill>
              </a:rPr>
              <a:t>Côte </a:t>
            </a:r>
            <a:r>
              <a:rPr lang="en-GB" b="0" dirty="0" smtClean="0">
                <a:solidFill>
                  <a:srgbClr val="C00000"/>
                </a:solidFill>
              </a:rPr>
              <a:t>d’Ivoire</a:t>
            </a:r>
            <a:r>
              <a:rPr lang="en-GB" b="0" dirty="0" smtClean="0"/>
              <a:t>:  Association 20,000 women for a bank created the first </a:t>
            </a:r>
            <a:r>
              <a:rPr lang="en-GB" b="0" dirty="0" smtClean="0">
                <a:solidFill>
                  <a:srgbClr val="0070C0"/>
                </a:solidFill>
              </a:rPr>
              <a:t>bank </a:t>
            </a:r>
            <a:r>
              <a:rPr lang="en-GB" b="0" dirty="0">
                <a:solidFill>
                  <a:srgbClr val="0070C0"/>
                </a:solidFill>
              </a:rPr>
              <a:t>of women of Côte </a:t>
            </a:r>
            <a:r>
              <a:rPr lang="en-GB" b="0" dirty="0" smtClean="0">
                <a:solidFill>
                  <a:srgbClr val="0070C0"/>
                </a:solidFill>
              </a:rPr>
              <a:t>d’Ivoire</a:t>
            </a:r>
            <a:r>
              <a:rPr lang="en-GB" b="0" dirty="0" smtClean="0"/>
              <a:t>, to formalise, coordinate  capitalise and optimise savings </a:t>
            </a:r>
            <a:r>
              <a:rPr lang="en-GB" b="0" dirty="0"/>
              <a:t>efforts achieve in tontines and other circles of women and allowing access for greatest number to microcredit with a structure created by the </a:t>
            </a:r>
            <a:r>
              <a:rPr lang="en-GB" b="0" dirty="0" smtClean="0"/>
              <a:t>same.</a:t>
            </a:r>
            <a:endParaRPr lang="fr-FR" b="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>
                <a:solidFill>
                  <a:srgbClr val="C00000"/>
                </a:solidFill>
              </a:rPr>
              <a:t>Benin</a:t>
            </a:r>
            <a:r>
              <a:rPr lang="en-GB" sz="2800" b="0" dirty="0" smtClean="0"/>
              <a:t>: Through </a:t>
            </a:r>
            <a:r>
              <a:rPr lang="en-GB" sz="2800" b="0" dirty="0"/>
              <a:t>a women’s association called </a:t>
            </a:r>
            <a:r>
              <a:rPr lang="en-GB" sz="2800" b="0" dirty="0" smtClean="0"/>
              <a:t>GBENONKPO, </a:t>
            </a:r>
            <a:r>
              <a:rPr lang="en-GB" sz="2800" b="0" dirty="0"/>
              <a:t>the cement workers’ union </a:t>
            </a:r>
            <a:r>
              <a:rPr lang="en-GB" sz="2800" b="0" dirty="0" smtClean="0"/>
              <a:t>SYNTRAUCIB </a:t>
            </a:r>
            <a:r>
              <a:rPr lang="en-GB" sz="2800" b="0" dirty="0"/>
              <a:t>has organized women in 33 villages into women’s </a:t>
            </a:r>
            <a:r>
              <a:rPr lang="en-GB" sz="2800" b="0" dirty="0" smtClean="0"/>
              <a:t>cooperatives.</a:t>
            </a:r>
          </a:p>
          <a:p>
            <a:r>
              <a:rPr lang="en-GB" sz="2800" b="0" dirty="0"/>
              <a:t>It also helps to hold training seminars for rural women to develop income-generating skills such as conservation of food, soap-making and bee-keeping. The union held discussions with local authorities to organize a market every </a:t>
            </a:r>
            <a:r>
              <a:rPr lang="en-GB" sz="2800" b="0" dirty="0" smtClean="0"/>
              <a:t>5 days.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Gender dimension in IE unions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>
                <a:solidFill>
                  <a:srgbClr val="C00000"/>
                </a:solidFill>
              </a:rPr>
              <a:t>South Africa</a:t>
            </a:r>
            <a:r>
              <a:rPr lang="en-GB" sz="2800" b="0" dirty="0" smtClean="0"/>
              <a:t>: Self Employed Women’s Union (SEWU), a South African COSATU affiliate.</a:t>
            </a:r>
            <a:endParaRPr lang="fr-FR" sz="2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fr-F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Concluding remarks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0" dirty="0" smtClean="0"/>
              <a:t>We have analyse the relationship between trade union and the IE. </a:t>
            </a:r>
            <a:r>
              <a:rPr lang="en-GB" sz="2800" b="0" dirty="0" smtClean="0">
                <a:solidFill>
                  <a:srgbClr val="C00000"/>
                </a:solidFill>
              </a:rPr>
              <a:t>Three (3) key ideas </a:t>
            </a:r>
            <a:r>
              <a:rPr lang="en-GB" sz="2800" b="0" dirty="0" smtClean="0"/>
              <a:t>can be highlighted:</a:t>
            </a:r>
          </a:p>
          <a:p>
            <a:r>
              <a:rPr lang="en-GB" sz="2800" b="0" dirty="0" smtClean="0"/>
              <a:t>(</a:t>
            </a:r>
            <a:r>
              <a:rPr lang="en-GB" sz="2800" b="0" dirty="0" err="1" smtClean="0"/>
              <a:t>i</a:t>
            </a:r>
            <a:r>
              <a:rPr lang="en-GB" sz="2800" b="0" dirty="0" smtClean="0"/>
              <a:t>) IE workers are nowadays organised either themselves, or by traditional trade unions.</a:t>
            </a:r>
          </a:p>
          <a:p>
            <a:r>
              <a:rPr lang="en-GB" sz="2800" b="0" dirty="0" smtClean="0"/>
              <a:t>(ii) these organisations are multiform: associations, MBOs/CBOs or cooperatives, etc. And like any union they act to protect and represent their members among others.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Concluding remarks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b="0" dirty="0" smtClean="0"/>
              <a:t>(iii) gender dimension is a prominent aspect either inside existing organisations, or through specific organisation create by or for ladies.</a:t>
            </a:r>
          </a:p>
          <a:p>
            <a:r>
              <a:rPr lang="en-GB" sz="3000" b="0" dirty="0" smtClean="0"/>
              <a:t>Of course, we are still lacking systematic and comprehensive data (statistics) exclusively devoted to informal unionisation all over the continent.</a:t>
            </a:r>
          </a:p>
          <a:p>
            <a:pPr>
              <a:buNone/>
            </a:pPr>
            <a:endParaRPr lang="en-GB" sz="3000" b="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Many thanks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b="0" dirty="0" smtClean="0"/>
          </a:p>
          <a:p>
            <a:pPr>
              <a:buNone/>
            </a:pPr>
            <a:endParaRPr lang="fr-FR" b="0" dirty="0" smtClean="0"/>
          </a:p>
          <a:p>
            <a:pPr>
              <a:buNone/>
            </a:pPr>
            <a:endParaRPr lang="fr-FR" b="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0" dirty="0" smtClean="0"/>
              <a:t>The IE </a:t>
            </a:r>
            <a:r>
              <a:rPr lang="en-GB" b="0" dirty="0"/>
              <a:t>is currently growing in both rural and urban areas of most developing </a:t>
            </a:r>
            <a:r>
              <a:rPr lang="en-GB" b="0" dirty="0" smtClean="0"/>
              <a:t>countries.</a:t>
            </a:r>
          </a:p>
          <a:p>
            <a:pPr>
              <a:lnSpc>
                <a:spcPct val="90000"/>
              </a:lnSpc>
            </a:pPr>
            <a:r>
              <a:rPr lang="en-GB" b="0" dirty="0" smtClean="0"/>
              <a:t>Even </a:t>
            </a:r>
            <a:r>
              <a:rPr lang="en-GB" b="0" dirty="0"/>
              <a:t>the industrialised countries witness a gradual rise of the </a:t>
            </a:r>
            <a:r>
              <a:rPr lang="en-GB" b="0" dirty="0" smtClean="0"/>
              <a:t>IE </a:t>
            </a:r>
            <a:r>
              <a:rPr lang="en-GB" b="0" dirty="0"/>
              <a:t>within their labour </a:t>
            </a:r>
            <a:r>
              <a:rPr lang="en-GB" b="0" dirty="0" smtClean="0"/>
              <a:t>markets.</a:t>
            </a:r>
          </a:p>
          <a:p>
            <a:pPr>
              <a:lnSpc>
                <a:spcPct val="90000"/>
              </a:lnSpc>
            </a:pPr>
            <a:r>
              <a:rPr lang="en-GB" b="0" dirty="0" smtClean="0">
                <a:solidFill>
                  <a:srgbClr val="0070C0"/>
                </a:solidFill>
              </a:rPr>
              <a:t>Around </a:t>
            </a:r>
            <a:r>
              <a:rPr lang="en-GB" b="0" dirty="0">
                <a:solidFill>
                  <a:srgbClr val="0070C0"/>
                </a:solidFill>
              </a:rPr>
              <a:t>the World, about two thirds of all employees work in the </a:t>
            </a:r>
            <a:r>
              <a:rPr lang="en-GB" b="0" dirty="0" smtClean="0">
                <a:solidFill>
                  <a:srgbClr val="0070C0"/>
                </a:solidFill>
              </a:rPr>
              <a:t>IE; </a:t>
            </a:r>
            <a:r>
              <a:rPr lang="en-GB" b="0" dirty="0">
                <a:solidFill>
                  <a:srgbClr val="0070C0"/>
                </a:solidFill>
              </a:rPr>
              <a:t>and almost the majority of the labour force in </a:t>
            </a:r>
            <a:r>
              <a:rPr lang="en-GB" b="0" dirty="0" smtClean="0">
                <a:solidFill>
                  <a:srgbClr val="0070C0"/>
                </a:solidFill>
              </a:rPr>
              <a:t>Africa</a:t>
            </a:r>
            <a:r>
              <a:rPr lang="en-GB" b="0" dirty="0" smtClean="0"/>
              <a:t>.</a:t>
            </a:r>
            <a:endParaRPr lang="en-US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0" dirty="0" smtClean="0"/>
              <a:t>The IE </a:t>
            </a:r>
            <a:r>
              <a:rPr lang="en-GB" sz="2800" b="0" dirty="0"/>
              <a:t>is </a:t>
            </a:r>
            <a:r>
              <a:rPr lang="en-GB" sz="2800" b="0" dirty="0" smtClean="0"/>
              <a:t>now </a:t>
            </a:r>
            <a:r>
              <a:rPr lang="en-GB" sz="2800" b="0" dirty="0"/>
              <a:t>a reality in the context of </a:t>
            </a:r>
            <a:r>
              <a:rPr lang="en-GB" sz="2800" b="0" dirty="0" smtClean="0"/>
              <a:t>globalisation and also </a:t>
            </a:r>
            <a:r>
              <a:rPr lang="en-GB" sz="2800" b="0" dirty="0"/>
              <a:t>a holder of great promises as far as its potential role for </a:t>
            </a:r>
            <a:r>
              <a:rPr lang="en-GB" sz="2800" b="0" dirty="0" smtClean="0"/>
              <a:t>development </a:t>
            </a:r>
            <a:r>
              <a:rPr lang="en-GB" sz="2800" b="0" dirty="0"/>
              <a:t>is </a:t>
            </a:r>
            <a:r>
              <a:rPr lang="en-GB" sz="2800" b="0" dirty="0" smtClean="0"/>
              <a:t>concerned.</a:t>
            </a:r>
          </a:p>
          <a:p>
            <a:r>
              <a:rPr lang="en-GB" sz="2800" b="0" dirty="0" smtClean="0"/>
              <a:t>Some scholars and practitioners </a:t>
            </a:r>
            <a:r>
              <a:rPr lang="en-GB" sz="2800" b="0" u="sng" dirty="0" smtClean="0">
                <a:solidFill>
                  <a:srgbClr val="C00000"/>
                </a:solidFill>
              </a:rPr>
              <a:t>(pros) </a:t>
            </a:r>
            <a:r>
              <a:rPr lang="en-GB" sz="2800" b="0" dirty="0" smtClean="0"/>
              <a:t>demonstrates </a:t>
            </a:r>
            <a:r>
              <a:rPr lang="en-GB" sz="2800" b="0" dirty="0"/>
              <a:t>its </a:t>
            </a:r>
            <a:r>
              <a:rPr lang="en-GB" sz="2800" b="0" dirty="0">
                <a:solidFill>
                  <a:srgbClr val="0070C0"/>
                </a:solidFill>
              </a:rPr>
              <a:t>job potential </a:t>
            </a:r>
            <a:r>
              <a:rPr lang="en-GB" sz="2800" b="0" dirty="0"/>
              <a:t>and the dynamism it brings to the economy, and its role as a social </a:t>
            </a:r>
            <a:r>
              <a:rPr lang="en-GB" sz="2800" b="0" dirty="0" smtClean="0"/>
              <a:t>stabiliser whereas some others </a:t>
            </a:r>
            <a:r>
              <a:rPr lang="en-GB" sz="2800" b="0" u="sng" dirty="0" smtClean="0">
                <a:solidFill>
                  <a:srgbClr val="C00000"/>
                </a:solidFill>
              </a:rPr>
              <a:t>(cons) </a:t>
            </a:r>
            <a:r>
              <a:rPr lang="en-GB" sz="2800" b="0" dirty="0" smtClean="0"/>
              <a:t>consider </a:t>
            </a:r>
            <a:r>
              <a:rPr lang="en-GB" sz="2800" b="0" dirty="0"/>
              <a:t>it as a </a:t>
            </a:r>
            <a:r>
              <a:rPr lang="en-GB" sz="2800" b="0" dirty="0">
                <a:solidFill>
                  <a:srgbClr val="0070C0"/>
                </a:solidFill>
              </a:rPr>
              <a:t>source of exploitation </a:t>
            </a:r>
            <a:r>
              <a:rPr lang="en-GB" sz="2800" b="0" dirty="0"/>
              <a:t>and social </a:t>
            </a:r>
            <a:r>
              <a:rPr lang="en-GB" sz="2800" b="0" dirty="0" smtClean="0"/>
              <a:t>exclusion.</a:t>
            </a:r>
            <a:endParaRPr lang="fr-FR" sz="2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0" dirty="0"/>
              <a:t>As concerns </a:t>
            </a:r>
            <a:r>
              <a:rPr lang="en-GB" b="0" dirty="0">
                <a:solidFill>
                  <a:srgbClr val="C00000"/>
                </a:solidFill>
              </a:rPr>
              <a:t>workers conditions</a:t>
            </a:r>
            <a:r>
              <a:rPr lang="en-GB" b="0" dirty="0"/>
              <a:t>, there is more and more agreement within the trade union movement about the need for providing appropriate responses that tackle their problems that assumes the creation of trade </a:t>
            </a:r>
            <a:r>
              <a:rPr lang="en-GB" b="0" dirty="0" smtClean="0"/>
              <a:t>union.</a:t>
            </a:r>
          </a:p>
          <a:p>
            <a:pPr>
              <a:lnSpc>
                <a:spcPct val="90000"/>
              </a:lnSpc>
            </a:pPr>
            <a:r>
              <a:rPr lang="en-GB" b="0" dirty="0" smtClean="0"/>
              <a:t>But </a:t>
            </a:r>
            <a:r>
              <a:rPr lang="en-GB" b="0" dirty="0"/>
              <a:t>the specificities of the </a:t>
            </a:r>
            <a:r>
              <a:rPr lang="en-GB" b="0" dirty="0" smtClean="0"/>
              <a:t>IE </a:t>
            </a:r>
            <a:r>
              <a:rPr lang="en-GB" b="0" dirty="0"/>
              <a:t>constitute some challenges to be overcome</a:t>
            </a:r>
            <a:r>
              <a:rPr lang="en-GB" b="0" dirty="0" smtClean="0"/>
              <a:t>.</a:t>
            </a:r>
            <a:endParaRPr lang="fr-FR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GB" sz="3000" b="0" dirty="0" smtClean="0"/>
              <a:t>These </a:t>
            </a:r>
            <a:r>
              <a:rPr lang="en-GB" sz="3000" b="0" dirty="0"/>
              <a:t>challenges </a:t>
            </a:r>
            <a:r>
              <a:rPr lang="en-GB" sz="3000" b="0" dirty="0" smtClean="0"/>
              <a:t>are:</a:t>
            </a:r>
          </a:p>
          <a:p>
            <a:pPr>
              <a:lnSpc>
                <a:spcPct val="90000"/>
              </a:lnSpc>
            </a:pPr>
            <a:r>
              <a:rPr lang="en-GB" sz="3000" b="0" dirty="0" smtClean="0">
                <a:solidFill>
                  <a:srgbClr val="C00000"/>
                </a:solidFill>
              </a:rPr>
              <a:t>A)</a:t>
            </a:r>
            <a:r>
              <a:rPr lang="en-GB" sz="3000" b="0" dirty="0" smtClean="0"/>
              <a:t> the </a:t>
            </a:r>
            <a:r>
              <a:rPr lang="en-GB" sz="3000" b="0" dirty="0"/>
              <a:t>conception of </a:t>
            </a:r>
            <a:r>
              <a:rPr lang="en-GB" sz="3000" b="0" dirty="0" smtClean="0"/>
              <a:t>IE </a:t>
            </a:r>
            <a:r>
              <a:rPr lang="en-GB" sz="3000" b="0" dirty="0"/>
              <a:t>as a survival strategy </a:t>
            </a:r>
            <a:r>
              <a:rPr lang="en-GB" sz="3000" b="0" dirty="0" smtClean="0"/>
              <a:t>than </a:t>
            </a:r>
            <a:r>
              <a:rPr lang="en-GB" sz="3000" b="0" dirty="0"/>
              <a:t>a viable response to poverty alleviation and unemployment by the </a:t>
            </a:r>
            <a:r>
              <a:rPr lang="en-GB" sz="3000" b="0" dirty="0" smtClean="0"/>
              <a:t>workers.</a:t>
            </a:r>
          </a:p>
          <a:p>
            <a:pPr>
              <a:lnSpc>
                <a:spcPct val="90000"/>
              </a:lnSpc>
            </a:pPr>
            <a:r>
              <a:rPr lang="en-GB" sz="3000" b="0" dirty="0" smtClean="0">
                <a:solidFill>
                  <a:srgbClr val="C00000"/>
                </a:solidFill>
              </a:rPr>
              <a:t>B)</a:t>
            </a:r>
            <a:r>
              <a:rPr lang="en-GB" sz="3000" b="0" dirty="0" smtClean="0"/>
              <a:t> they </a:t>
            </a:r>
            <a:r>
              <a:rPr lang="en-GB" sz="3000" b="0" dirty="0"/>
              <a:t>sometimes operate outside the legal, administrative and social </a:t>
            </a:r>
            <a:r>
              <a:rPr lang="en-GB" sz="3000" b="0" dirty="0" smtClean="0"/>
              <a:t>framework.</a:t>
            </a:r>
          </a:p>
          <a:p>
            <a:pPr>
              <a:lnSpc>
                <a:spcPct val="90000"/>
              </a:lnSpc>
            </a:pPr>
            <a:r>
              <a:rPr lang="en-GB" sz="3000" b="0" dirty="0" smtClean="0">
                <a:solidFill>
                  <a:srgbClr val="C00000"/>
                </a:solidFill>
              </a:rPr>
              <a:t>C)</a:t>
            </a:r>
            <a:r>
              <a:rPr lang="en-GB" sz="3000" b="0" dirty="0" smtClean="0"/>
              <a:t> the </a:t>
            </a:r>
            <a:r>
              <a:rPr lang="en-GB" sz="3000" b="0" dirty="0"/>
              <a:t>ways of integrating women </a:t>
            </a:r>
            <a:r>
              <a:rPr lang="en-GB" sz="3000" b="0" dirty="0" smtClean="0"/>
              <a:t>issues would </a:t>
            </a:r>
            <a:r>
              <a:rPr lang="en-GB" sz="3000" b="0" dirty="0"/>
              <a:t>be important</a:t>
            </a:r>
            <a:r>
              <a:rPr lang="en-GB" sz="3000" b="0" dirty="0" smtClean="0"/>
              <a:t>.</a:t>
            </a:r>
            <a:endParaRPr lang="fr-FR" sz="30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Introduction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b="0" dirty="0"/>
              <a:t>Considering all these issues, </a:t>
            </a:r>
            <a:r>
              <a:rPr lang="en-GB" b="0" dirty="0" smtClean="0"/>
              <a:t>the objective here is </a:t>
            </a:r>
            <a:r>
              <a:rPr lang="en-GB" b="0" dirty="0"/>
              <a:t>to </a:t>
            </a:r>
            <a:r>
              <a:rPr lang="en-GB" b="0" dirty="0" smtClean="0">
                <a:solidFill>
                  <a:srgbClr val="0070C0"/>
                </a:solidFill>
              </a:rPr>
              <a:t>discuss how unionism tackles the organisation of IE </a:t>
            </a:r>
            <a:r>
              <a:rPr lang="en-GB" b="0" dirty="0">
                <a:solidFill>
                  <a:srgbClr val="0070C0"/>
                </a:solidFill>
              </a:rPr>
              <a:t>in Africa</a:t>
            </a:r>
            <a:r>
              <a:rPr lang="en-GB" b="0" dirty="0"/>
              <a:t>, </a:t>
            </a:r>
            <a:r>
              <a:rPr lang="en-GB" b="0" dirty="0" smtClean="0"/>
              <a:t>trough two steps:</a:t>
            </a:r>
          </a:p>
          <a:p>
            <a:r>
              <a:rPr lang="en-GB" b="0" dirty="0" smtClean="0"/>
              <a:t>Unionisation in the IE,</a:t>
            </a:r>
          </a:p>
          <a:p>
            <a:r>
              <a:rPr lang="en-GB" b="0" dirty="0" smtClean="0"/>
              <a:t>Gender dimension in informal unionisation.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Unionisation in the IE in Africa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ct status report">
  <a:themeElements>
    <a:clrScheme name="Thème Office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Thème Offic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hème Office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</Template>
  <TotalTime>4753</TotalTime>
  <Words>1735</Words>
  <Application>Microsoft Office PowerPoint</Application>
  <PresentationFormat>Presentación en pantalla (4:3)</PresentationFormat>
  <Paragraphs>146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Project status report</vt:lpstr>
      <vt:lpstr>Trade Union and organising the Informal Economy in Africa</vt:lpstr>
      <vt:lpstr>Summary </vt:lpstr>
      <vt:lpstr>Presentación de PowerPoint</vt:lpstr>
      <vt:lpstr>Introduction</vt:lpstr>
      <vt:lpstr>Introduction</vt:lpstr>
      <vt:lpstr>Introduction</vt:lpstr>
      <vt:lpstr>Introduction</vt:lpstr>
      <vt:lpstr>Introduction</vt:lpstr>
      <vt:lpstr>Presentación de PowerPoint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Unionisation in the IE in Africa</vt:lpstr>
      <vt:lpstr>Presentación de PowerPoint</vt:lpstr>
      <vt:lpstr>Gender dimension in IE unions</vt:lpstr>
      <vt:lpstr>Gender dimension in IE unions</vt:lpstr>
      <vt:lpstr>Gender dimension in IE unions</vt:lpstr>
      <vt:lpstr>Gender dimension in IE unions</vt:lpstr>
      <vt:lpstr>Gender dimension in IE unions</vt:lpstr>
      <vt:lpstr>Gender dimension in IE unions</vt:lpstr>
      <vt:lpstr>Gender dimension in IE unions</vt:lpstr>
      <vt:lpstr>Presentación de PowerPoint</vt:lpstr>
      <vt:lpstr>Concluding remarks</vt:lpstr>
      <vt:lpstr>Concluding remarks</vt:lpstr>
      <vt:lpstr>Many 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État du projet</dc:title>
  <dc:creator>R. Tsafack Nanfosso</dc:creator>
  <cp:lastModifiedBy>Usuario</cp:lastModifiedBy>
  <cp:revision>17</cp:revision>
  <dcterms:created xsi:type="dcterms:W3CDTF">2014-09-06T11:43:38Z</dcterms:created>
  <dcterms:modified xsi:type="dcterms:W3CDTF">2014-09-23T17:18:10Z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TC062070741036</vt:lpwstr>
  </property>
</Properties>
</file>